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1"/>
  </p:notesMasterIdLst>
  <p:sldIdLst>
    <p:sldId id="256" r:id="rId2"/>
    <p:sldId id="257" r:id="rId3"/>
    <p:sldId id="258" r:id="rId4"/>
    <p:sldId id="259" r:id="rId5"/>
    <p:sldId id="269" r:id="rId6"/>
    <p:sldId id="265" r:id="rId7"/>
    <p:sldId id="280" r:id="rId8"/>
    <p:sldId id="268" r:id="rId9"/>
    <p:sldId id="267" r:id="rId10"/>
    <p:sldId id="264" r:id="rId11"/>
    <p:sldId id="281" r:id="rId12"/>
    <p:sldId id="260" r:id="rId13"/>
    <p:sldId id="282" r:id="rId14"/>
    <p:sldId id="266" r:id="rId15"/>
    <p:sldId id="279" r:id="rId16"/>
    <p:sldId id="278" r:id="rId17"/>
    <p:sldId id="284" r:id="rId18"/>
    <p:sldId id="277" r:id="rId19"/>
    <p:sldId id="262"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1D5"/>
    <a:srgbClr val="0A2B7B"/>
    <a:srgbClr val="0766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MRUTEE BEHERA" userId="e2109b7d7ea9bf20" providerId="LiveId" clId="{F07D1446-D426-47EC-A681-261074927F38}"/>
    <pc:docChg chg="custSel modSld">
      <pc:chgData name="SMRUTEE BEHERA" userId="e2109b7d7ea9bf20" providerId="LiveId" clId="{F07D1446-D426-47EC-A681-261074927F38}" dt="2024-05-05T13:07:32.511" v="206" actId="20577"/>
      <pc:docMkLst>
        <pc:docMk/>
      </pc:docMkLst>
      <pc:sldChg chg="modSp mod">
        <pc:chgData name="SMRUTEE BEHERA" userId="e2109b7d7ea9bf20" providerId="LiveId" clId="{F07D1446-D426-47EC-A681-261074927F38}" dt="2024-05-05T13:07:32.511" v="206" actId="20577"/>
        <pc:sldMkLst>
          <pc:docMk/>
          <pc:sldMk cId="0" sldId="259"/>
        </pc:sldMkLst>
        <pc:spChg chg="mod">
          <ac:chgData name="SMRUTEE BEHERA" userId="e2109b7d7ea9bf20" providerId="LiveId" clId="{F07D1446-D426-47EC-A681-261074927F38}" dt="2024-05-05T13:07:32.511" v="206" actId="20577"/>
          <ac:spMkLst>
            <pc:docMk/>
            <pc:sldMk cId="0" sldId="259"/>
            <ac:spMk id="12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Calibri" panose="020F050202020403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Clr>
                <a:schemeClr val="dk1"/>
              </a:buClr>
              <a:buSzPts val="1400"/>
              <a:buFont typeface="Calibri" panose="020F050202020403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400"/>
              <a:buFont typeface="Calibri" panose="020F050202020403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panose="020F050202020403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3088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9252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4931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sp>
        <p:nvSpPr>
          <p:cNvPr id="19" name="Google Shape;19;p2"/>
          <p:cNvSpPr/>
          <p:nvPr/>
        </p:nvSpPr>
        <p:spPr>
          <a:xfrm>
            <a:off x="3175" y="6400800"/>
            <a:ext cx="12188825" cy="457200"/>
          </a:xfrm>
          <a:prstGeom prst="rect">
            <a:avLst/>
          </a:prstGeom>
          <a:solidFill>
            <a:srgbClr val="828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5" y="6334316"/>
            <a:ext cx="12188825" cy="64008"/>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panose="020F0502020204030204"/>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panose="020F0502020204030204"/>
                <a:ea typeface="Calibri" panose="020F0502020204030204"/>
                <a:cs typeface="Calibri" panose="020F0502020204030204"/>
                <a:sym typeface="Calibri" panose="020F0502020204030204"/>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3" name="Google Shape;23;p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panose="020F0502020204030204"/>
              <a:buNone/>
              <a:defRPr/>
            </a:lvl1pPr>
            <a:lvl2pPr marL="0" lvl="1" indent="0" algn="r">
              <a:spcBef>
                <a:spcPts val="0"/>
              </a:spcBef>
              <a:spcAft>
                <a:spcPts val="0"/>
              </a:spcAft>
              <a:buClr>
                <a:srgbClr val="FFFFFF"/>
              </a:buClr>
              <a:buSzPts val="1000"/>
              <a:buFont typeface="Calibri" panose="020F0502020204030204"/>
              <a:buNone/>
              <a:defRPr/>
            </a:lvl2pPr>
            <a:lvl3pPr marL="0" lvl="2" indent="0" algn="r">
              <a:spcBef>
                <a:spcPts val="0"/>
              </a:spcBef>
              <a:spcAft>
                <a:spcPts val="0"/>
              </a:spcAft>
              <a:buClr>
                <a:srgbClr val="FFFFFF"/>
              </a:buClr>
              <a:buSzPts val="1000"/>
              <a:buFont typeface="Calibri" panose="020F0502020204030204"/>
              <a:buNone/>
              <a:defRPr/>
            </a:lvl3pPr>
            <a:lvl4pPr marL="0" lvl="3" indent="0" algn="r">
              <a:spcBef>
                <a:spcPts val="0"/>
              </a:spcBef>
              <a:spcAft>
                <a:spcPts val="0"/>
              </a:spcAft>
              <a:buClr>
                <a:srgbClr val="FFFFFF"/>
              </a:buClr>
              <a:buSzPts val="1000"/>
              <a:buFont typeface="Calibri" panose="020F0502020204030204"/>
              <a:buNone/>
              <a:defRPr/>
            </a:lvl4pPr>
            <a:lvl5pPr marL="0" lvl="4" indent="0" algn="r">
              <a:spcBef>
                <a:spcPts val="0"/>
              </a:spcBef>
              <a:spcAft>
                <a:spcPts val="0"/>
              </a:spcAft>
              <a:buClr>
                <a:srgbClr val="FFFFFF"/>
              </a:buClr>
              <a:buSzPts val="1000"/>
              <a:buFont typeface="Calibri" panose="020F0502020204030204"/>
              <a:buNone/>
              <a:defRPr/>
            </a:lvl5pPr>
            <a:lvl6pPr marL="0" lvl="5" indent="0" algn="r">
              <a:spcBef>
                <a:spcPts val="0"/>
              </a:spcBef>
              <a:spcAft>
                <a:spcPts val="0"/>
              </a:spcAft>
              <a:buClr>
                <a:srgbClr val="FFFFFF"/>
              </a:buClr>
              <a:buSzPts val="1000"/>
              <a:buFont typeface="Calibri" panose="020F0502020204030204"/>
              <a:buNone/>
              <a:defRPr/>
            </a:lvl6pPr>
            <a:lvl7pPr marL="0" lvl="6" indent="0" algn="r">
              <a:spcBef>
                <a:spcPts val="0"/>
              </a:spcBef>
              <a:spcAft>
                <a:spcPts val="0"/>
              </a:spcAft>
              <a:buClr>
                <a:srgbClr val="FFFFFF"/>
              </a:buClr>
              <a:buSzPts val="1000"/>
              <a:buFont typeface="Calibri" panose="020F0502020204030204"/>
              <a:buNone/>
              <a:defRPr/>
            </a:lvl7pPr>
            <a:lvl8pPr marL="0" lvl="7" indent="0" algn="r">
              <a:spcBef>
                <a:spcPts val="0"/>
              </a:spcBef>
              <a:spcAft>
                <a:spcPts val="0"/>
              </a:spcAft>
              <a:buClr>
                <a:srgbClr val="FFFFFF"/>
              </a:buClr>
              <a:buSzPts val="1000"/>
              <a:buFont typeface="Calibri" panose="020F0502020204030204"/>
              <a:buNone/>
              <a:defRPr/>
            </a:lvl8pPr>
            <a:lvl9pPr marL="0" lvl="8" indent="0" algn="r">
              <a:spcBef>
                <a:spcPts val="0"/>
              </a:spcBef>
              <a:spcAft>
                <a:spcPts val="0"/>
              </a:spcAft>
              <a:buClr>
                <a:srgbClr val="FFFFFF"/>
              </a:buClr>
              <a:buSzPts val="1000"/>
              <a:buFont typeface="Calibri" panose="020F0502020204030204"/>
              <a:buNone/>
              <a:defRPr/>
            </a:lvl9pPr>
          </a:lstStyle>
          <a:p>
            <a:pPr marL="0" lvl="0" indent="0" algn="r" rtl="0">
              <a:spcBef>
                <a:spcPts val="0"/>
              </a:spcBef>
              <a:spcAft>
                <a:spcPts val="0"/>
              </a:spcAft>
              <a:buNone/>
            </a:pPr>
            <a:fld id="{00000000-1234-1234-1234-123412341234}" type="slidenum">
              <a:rPr lang="en-US"/>
              <a:t>‹#›</a:t>
            </a:fld>
            <a:endParaRPr lang="en-US"/>
          </a:p>
        </p:txBody>
      </p:sp>
      <p:cxnSp>
        <p:nvCxnSpPr>
          <p:cNvPr id="26" name="Google Shape;26;p2"/>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1"/>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0" name="Google Shape;90;p1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panose="020F0502020204030204"/>
              <a:buNone/>
              <a:defRPr/>
            </a:lvl1pPr>
            <a:lvl2pPr marL="0" lvl="1" indent="0" algn="r">
              <a:spcBef>
                <a:spcPts val="0"/>
              </a:spcBef>
              <a:spcAft>
                <a:spcPts val="0"/>
              </a:spcAft>
              <a:buClr>
                <a:srgbClr val="FFFFFF"/>
              </a:buClr>
              <a:buSzPts val="1000"/>
              <a:buFont typeface="Calibri" panose="020F0502020204030204"/>
              <a:buNone/>
              <a:defRPr/>
            </a:lvl2pPr>
            <a:lvl3pPr marL="0" lvl="2" indent="0" algn="r">
              <a:spcBef>
                <a:spcPts val="0"/>
              </a:spcBef>
              <a:spcAft>
                <a:spcPts val="0"/>
              </a:spcAft>
              <a:buClr>
                <a:srgbClr val="FFFFFF"/>
              </a:buClr>
              <a:buSzPts val="1000"/>
              <a:buFont typeface="Calibri" panose="020F0502020204030204"/>
              <a:buNone/>
              <a:defRPr/>
            </a:lvl3pPr>
            <a:lvl4pPr marL="0" lvl="3" indent="0" algn="r">
              <a:spcBef>
                <a:spcPts val="0"/>
              </a:spcBef>
              <a:spcAft>
                <a:spcPts val="0"/>
              </a:spcAft>
              <a:buClr>
                <a:srgbClr val="FFFFFF"/>
              </a:buClr>
              <a:buSzPts val="1000"/>
              <a:buFont typeface="Calibri" panose="020F0502020204030204"/>
              <a:buNone/>
              <a:defRPr/>
            </a:lvl4pPr>
            <a:lvl5pPr marL="0" lvl="4" indent="0" algn="r">
              <a:spcBef>
                <a:spcPts val="0"/>
              </a:spcBef>
              <a:spcAft>
                <a:spcPts val="0"/>
              </a:spcAft>
              <a:buClr>
                <a:srgbClr val="FFFFFF"/>
              </a:buClr>
              <a:buSzPts val="1000"/>
              <a:buFont typeface="Calibri" panose="020F0502020204030204"/>
              <a:buNone/>
              <a:defRPr/>
            </a:lvl5pPr>
            <a:lvl6pPr marL="0" lvl="5" indent="0" algn="r">
              <a:spcBef>
                <a:spcPts val="0"/>
              </a:spcBef>
              <a:spcAft>
                <a:spcPts val="0"/>
              </a:spcAft>
              <a:buClr>
                <a:srgbClr val="FFFFFF"/>
              </a:buClr>
              <a:buSzPts val="1000"/>
              <a:buFont typeface="Calibri" panose="020F0502020204030204"/>
              <a:buNone/>
              <a:defRPr/>
            </a:lvl6pPr>
            <a:lvl7pPr marL="0" lvl="6" indent="0" algn="r">
              <a:spcBef>
                <a:spcPts val="0"/>
              </a:spcBef>
              <a:spcAft>
                <a:spcPts val="0"/>
              </a:spcAft>
              <a:buClr>
                <a:srgbClr val="FFFFFF"/>
              </a:buClr>
              <a:buSzPts val="1000"/>
              <a:buFont typeface="Calibri" panose="020F0502020204030204"/>
              <a:buNone/>
              <a:defRPr/>
            </a:lvl7pPr>
            <a:lvl8pPr marL="0" lvl="7" indent="0" algn="r">
              <a:spcBef>
                <a:spcPts val="0"/>
              </a:spcBef>
              <a:spcAft>
                <a:spcPts val="0"/>
              </a:spcAft>
              <a:buClr>
                <a:srgbClr val="FFFFFF"/>
              </a:buClr>
              <a:buSzPts val="1000"/>
              <a:buFont typeface="Calibri" panose="020F0502020204030204"/>
              <a:buNone/>
              <a:defRPr/>
            </a:lvl8pPr>
            <a:lvl9pPr marL="0" lvl="8" indent="0" algn="r">
              <a:spcBef>
                <a:spcPts val="0"/>
              </a:spcBef>
              <a:spcAft>
                <a:spcPts val="0"/>
              </a:spcAft>
              <a:buClr>
                <a:srgbClr val="FFFFFF"/>
              </a:buClr>
              <a:buSzPts val="1000"/>
              <a:buFont typeface="Calibri" panose="020F0502020204030204"/>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12"/>
          <p:cNvSpPr/>
          <p:nvPr/>
        </p:nvSpPr>
        <p:spPr>
          <a:xfrm>
            <a:off x="3175" y="6400800"/>
            <a:ext cx="12188825" cy="457200"/>
          </a:xfrm>
          <a:prstGeom prst="rect">
            <a:avLst/>
          </a:prstGeom>
          <a:solidFill>
            <a:srgbClr val="828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2"/>
          <p:cNvSpPr/>
          <p:nvPr/>
        </p:nvSpPr>
        <p:spPr>
          <a:xfrm>
            <a:off x="15" y="6334316"/>
            <a:ext cx="12188825" cy="64008"/>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2"/>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2"/>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8" name="Google Shape;98;p1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panose="020F0502020204030204"/>
              <a:buNone/>
              <a:defRPr/>
            </a:lvl1pPr>
            <a:lvl2pPr marL="0" lvl="1" indent="0" algn="r">
              <a:spcBef>
                <a:spcPts val="0"/>
              </a:spcBef>
              <a:spcAft>
                <a:spcPts val="0"/>
              </a:spcAft>
              <a:buClr>
                <a:srgbClr val="FFFFFF"/>
              </a:buClr>
              <a:buSzPts val="1000"/>
              <a:buFont typeface="Calibri" panose="020F0502020204030204"/>
              <a:buNone/>
              <a:defRPr/>
            </a:lvl2pPr>
            <a:lvl3pPr marL="0" lvl="2" indent="0" algn="r">
              <a:spcBef>
                <a:spcPts val="0"/>
              </a:spcBef>
              <a:spcAft>
                <a:spcPts val="0"/>
              </a:spcAft>
              <a:buClr>
                <a:srgbClr val="FFFFFF"/>
              </a:buClr>
              <a:buSzPts val="1000"/>
              <a:buFont typeface="Calibri" panose="020F0502020204030204"/>
              <a:buNone/>
              <a:defRPr/>
            </a:lvl3pPr>
            <a:lvl4pPr marL="0" lvl="3" indent="0" algn="r">
              <a:spcBef>
                <a:spcPts val="0"/>
              </a:spcBef>
              <a:spcAft>
                <a:spcPts val="0"/>
              </a:spcAft>
              <a:buClr>
                <a:srgbClr val="FFFFFF"/>
              </a:buClr>
              <a:buSzPts val="1000"/>
              <a:buFont typeface="Calibri" panose="020F0502020204030204"/>
              <a:buNone/>
              <a:defRPr/>
            </a:lvl4pPr>
            <a:lvl5pPr marL="0" lvl="4" indent="0" algn="r">
              <a:spcBef>
                <a:spcPts val="0"/>
              </a:spcBef>
              <a:spcAft>
                <a:spcPts val="0"/>
              </a:spcAft>
              <a:buClr>
                <a:srgbClr val="FFFFFF"/>
              </a:buClr>
              <a:buSzPts val="1000"/>
              <a:buFont typeface="Calibri" panose="020F0502020204030204"/>
              <a:buNone/>
              <a:defRPr/>
            </a:lvl5pPr>
            <a:lvl6pPr marL="0" lvl="5" indent="0" algn="r">
              <a:spcBef>
                <a:spcPts val="0"/>
              </a:spcBef>
              <a:spcAft>
                <a:spcPts val="0"/>
              </a:spcAft>
              <a:buClr>
                <a:srgbClr val="FFFFFF"/>
              </a:buClr>
              <a:buSzPts val="1000"/>
              <a:buFont typeface="Calibri" panose="020F0502020204030204"/>
              <a:buNone/>
              <a:defRPr/>
            </a:lvl6pPr>
            <a:lvl7pPr marL="0" lvl="6" indent="0" algn="r">
              <a:spcBef>
                <a:spcPts val="0"/>
              </a:spcBef>
              <a:spcAft>
                <a:spcPts val="0"/>
              </a:spcAft>
              <a:buClr>
                <a:srgbClr val="FFFFFF"/>
              </a:buClr>
              <a:buSzPts val="1000"/>
              <a:buFont typeface="Calibri" panose="020F0502020204030204"/>
              <a:buNone/>
              <a:defRPr/>
            </a:lvl7pPr>
            <a:lvl8pPr marL="0" lvl="7" indent="0" algn="r">
              <a:spcBef>
                <a:spcPts val="0"/>
              </a:spcBef>
              <a:spcAft>
                <a:spcPts val="0"/>
              </a:spcAft>
              <a:buClr>
                <a:srgbClr val="FFFFFF"/>
              </a:buClr>
              <a:buSzPts val="1000"/>
              <a:buFont typeface="Calibri" panose="020F0502020204030204"/>
              <a:buNone/>
              <a:defRPr/>
            </a:lvl8pPr>
            <a:lvl9pPr marL="0" lvl="8" indent="0" algn="r">
              <a:spcBef>
                <a:spcPts val="0"/>
              </a:spcBef>
              <a:spcAft>
                <a:spcPts val="0"/>
              </a:spcAft>
              <a:buClr>
                <a:srgbClr val="FFFFFF"/>
              </a:buClr>
              <a:buSzPts val="1000"/>
              <a:buFont typeface="Calibri" panose="020F0502020204030204"/>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7"/>
        <p:cNvGrpSpPr/>
        <p:nvPr/>
      </p:nvGrpSpPr>
      <p:grpSpPr>
        <a:xfrm>
          <a:off x="0" y="0"/>
          <a:ext cx="0" cy="0"/>
          <a:chOff x="0" y="0"/>
          <a:chExt cx="0" cy="0"/>
        </a:xfrm>
      </p:grpSpPr>
      <p:sp>
        <p:nvSpPr>
          <p:cNvPr id="28" name="Google Shape;28;p3"/>
          <p:cNvSpPr/>
          <p:nvPr/>
        </p:nvSpPr>
        <p:spPr>
          <a:xfrm>
            <a:off x="3175" y="6400800"/>
            <a:ext cx="12188825" cy="457200"/>
          </a:xfrm>
          <a:prstGeom prst="rect">
            <a:avLst/>
          </a:prstGeom>
          <a:solidFill>
            <a:srgbClr val="828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15" y="6334316"/>
            <a:ext cx="12188825" cy="64008"/>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panose="020F0502020204030204"/>
              <a:buNone/>
              <a:defRPr/>
            </a:lvl1pPr>
            <a:lvl2pPr marL="0" lvl="1" indent="0" algn="r">
              <a:spcBef>
                <a:spcPts val="0"/>
              </a:spcBef>
              <a:spcAft>
                <a:spcPts val="0"/>
              </a:spcAft>
              <a:buClr>
                <a:srgbClr val="FFFFFF"/>
              </a:buClr>
              <a:buSzPts val="1000"/>
              <a:buFont typeface="Calibri" panose="020F0502020204030204"/>
              <a:buNone/>
              <a:defRPr/>
            </a:lvl2pPr>
            <a:lvl3pPr marL="0" lvl="2" indent="0" algn="r">
              <a:spcBef>
                <a:spcPts val="0"/>
              </a:spcBef>
              <a:spcAft>
                <a:spcPts val="0"/>
              </a:spcAft>
              <a:buClr>
                <a:srgbClr val="FFFFFF"/>
              </a:buClr>
              <a:buSzPts val="1000"/>
              <a:buFont typeface="Calibri" panose="020F0502020204030204"/>
              <a:buNone/>
              <a:defRPr/>
            </a:lvl3pPr>
            <a:lvl4pPr marL="0" lvl="3" indent="0" algn="r">
              <a:spcBef>
                <a:spcPts val="0"/>
              </a:spcBef>
              <a:spcAft>
                <a:spcPts val="0"/>
              </a:spcAft>
              <a:buClr>
                <a:srgbClr val="FFFFFF"/>
              </a:buClr>
              <a:buSzPts val="1000"/>
              <a:buFont typeface="Calibri" panose="020F0502020204030204"/>
              <a:buNone/>
              <a:defRPr/>
            </a:lvl4pPr>
            <a:lvl5pPr marL="0" lvl="4" indent="0" algn="r">
              <a:spcBef>
                <a:spcPts val="0"/>
              </a:spcBef>
              <a:spcAft>
                <a:spcPts val="0"/>
              </a:spcAft>
              <a:buClr>
                <a:srgbClr val="FFFFFF"/>
              </a:buClr>
              <a:buSzPts val="1000"/>
              <a:buFont typeface="Calibri" panose="020F0502020204030204"/>
              <a:buNone/>
              <a:defRPr/>
            </a:lvl5pPr>
            <a:lvl6pPr marL="0" lvl="5" indent="0" algn="r">
              <a:spcBef>
                <a:spcPts val="0"/>
              </a:spcBef>
              <a:spcAft>
                <a:spcPts val="0"/>
              </a:spcAft>
              <a:buClr>
                <a:srgbClr val="FFFFFF"/>
              </a:buClr>
              <a:buSzPts val="1000"/>
              <a:buFont typeface="Calibri" panose="020F0502020204030204"/>
              <a:buNone/>
              <a:defRPr/>
            </a:lvl6pPr>
            <a:lvl7pPr marL="0" lvl="6" indent="0" algn="r">
              <a:spcBef>
                <a:spcPts val="0"/>
              </a:spcBef>
              <a:spcAft>
                <a:spcPts val="0"/>
              </a:spcAft>
              <a:buClr>
                <a:srgbClr val="FFFFFF"/>
              </a:buClr>
              <a:buSzPts val="1000"/>
              <a:buFont typeface="Calibri" panose="020F0502020204030204"/>
              <a:buNone/>
              <a:defRPr/>
            </a:lvl7pPr>
            <a:lvl8pPr marL="0" lvl="7" indent="0" algn="r">
              <a:spcBef>
                <a:spcPts val="0"/>
              </a:spcBef>
              <a:spcAft>
                <a:spcPts val="0"/>
              </a:spcAft>
              <a:buClr>
                <a:srgbClr val="FFFFFF"/>
              </a:buClr>
              <a:buSzPts val="1000"/>
              <a:buFont typeface="Calibri" panose="020F0502020204030204"/>
              <a:buNone/>
              <a:defRPr/>
            </a:lvl8pPr>
            <a:lvl9pPr marL="0" lvl="8" indent="0" algn="r">
              <a:spcBef>
                <a:spcPts val="0"/>
              </a:spcBef>
              <a:spcAft>
                <a:spcPts val="0"/>
              </a:spcAft>
              <a:buClr>
                <a:srgbClr val="FFFFFF"/>
              </a:buClr>
              <a:buSzPts val="1000"/>
              <a:buFont typeface="Calibri" panose="020F0502020204030204"/>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6" name="Google Shape;36;p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panose="020F0502020204030204"/>
              <a:buNone/>
              <a:defRPr/>
            </a:lvl1pPr>
            <a:lvl2pPr marL="0" lvl="1" indent="0" algn="r">
              <a:spcBef>
                <a:spcPts val="0"/>
              </a:spcBef>
              <a:spcAft>
                <a:spcPts val="0"/>
              </a:spcAft>
              <a:buClr>
                <a:srgbClr val="FFFFFF"/>
              </a:buClr>
              <a:buSzPts val="1000"/>
              <a:buFont typeface="Calibri" panose="020F0502020204030204"/>
              <a:buNone/>
              <a:defRPr/>
            </a:lvl2pPr>
            <a:lvl3pPr marL="0" lvl="2" indent="0" algn="r">
              <a:spcBef>
                <a:spcPts val="0"/>
              </a:spcBef>
              <a:spcAft>
                <a:spcPts val="0"/>
              </a:spcAft>
              <a:buClr>
                <a:srgbClr val="FFFFFF"/>
              </a:buClr>
              <a:buSzPts val="1000"/>
              <a:buFont typeface="Calibri" panose="020F0502020204030204"/>
              <a:buNone/>
              <a:defRPr/>
            </a:lvl3pPr>
            <a:lvl4pPr marL="0" lvl="3" indent="0" algn="r">
              <a:spcBef>
                <a:spcPts val="0"/>
              </a:spcBef>
              <a:spcAft>
                <a:spcPts val="0"/>
              </a:spcAft>
              <a:buClr>
                <a:srgbClr val="FFFFFF"/>
              </a:buClr>
              <a:buSzPts val="1000"/>
              <a:buFont typeface="Calibri" panose="020F0502020204030204"/>
              <a:buNone/>
              <a:defRPr/>
            </a:lvl4pPr>
            <a:lvl5pPr marL="0" lvl="4" indent="0" algn="r">
              <a:spcBef>
                <a:spcPts val="0"/>
              </a:spcBef>
              <a:spcAft>
                <a:spcPts val="0"/>
              </a:spcAft>
              <a:buClr>
                <a:srgbClr val="FFFFFF"/>
              </a:buClr>
              <a:buSzPts val="1000"/>
              <a:buFont typeface="Calibri" panose="020F0502020204030204"/>
              <a:buNone/>
              <a:defRPr/>
            </a:lvl5pPr>
            <a:lvl6pPr marL="0" lvl="5" indent="0" algn="r">
              <a:spcBef>
                <a:spcPts val="0"/>
              </a:spcBef>
              <a:spcAft>
                <a:spcPts val="0"/>
              </a:spcAft>
              <a:buClr>
                <a:srgbClr val="FFFFFF"/>
              </a:buClr>
              <a:buSzPts val="1000"/>
              <a:buFont typeface="Calibri" panose="020F0502020204030204"/>
              <a:buNone/>
              <a:defRPr/>
            </a:lvl6pPr>
            <a:lvl7pPr marL="0" lvl="6" indent="0" algn="r">
              <a:spcBef>
                <a:spcPts val="0"/>
              </a:spcBef>
              <a:spcAft>
                <a:spcPts val="0"/>
              </a:spcAft>
              <a:buClr>
                <a:srgbClr val="FFFFFF"/>
              </a:buClr>
              <a:buSzPts val="1000"/>
              <a:buFont typeface="Calibri" panose="020F0502020204030204"/>
              <a:buNone/>
              <a:defRPr/>
            </a:lvl7pPr>
            <a:lvl8pPr marL="0" lvl="7" indent="0" algn="r">
              <a:spcBef>
                <a:spcPts val="0"/>
              </a:spcBef>
              <a:spcAft>
                <a:spcPts val="0"/>
              </a:spcAft>
              <a:buClr>
                <a:srgbClr val="FFFFFF"/>
              </a:buClr>
              <a:buSzPts val="1000"/>
              <a:buFont typeface="Calibri" panose="020F0502020204030204"/>
              <a:buNone/>
              <a:defRPr/>
            </a:lvl8pPr>
            <a:lvl9pPr marL="0" lvl="8" indent="0" algn="r">
              <a:spcBef>
                <a:spcPts val="0"/>
              </a:spcBef>
              <a:spcAft>
                <a:spcPts val="0"/>
              </a:spcAft>
              <a:buClr>
                <a:srgbClr val="FFFFFF"/>
              </a:buClr>
              <a:buSzPts val="1000"/>
              <a:buFont typeface="Calibri" panose="020F0502020204030204"/>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9"/>
        <p:cNvGrpSpPr/>
        <p:nvPr/>
      </p:nvGrpSpPr>
      <p:grpSpPr>
        <a:xfrm>
          <a:off x="0" y="0"/>
          <a:ext cx="0" cy="0"/>
          <a:chOff x="0" y="0"/>
          <a:chExt cx="0" cy="0"/>
        </a:xfrm>
      </p:grpSpPr>
      <p:sp>
        <p:nvSpPr>
          <p:cNvPr id="40" name="Google Shape;40;p5"/>
          <p:cNvSpPr/>
          <p:nvPr/>
        </p:nvSpPr>
        <p:spPr>
          <a:xfrm>
            <a:off x="3175" y="6400800"/>
            <a:ext cx="12188825" cy="457200"/>
          </a:xfrm>
          <a:prstGeom prst="rect">
            <a:avLst/>
          </a:prstGeom>
          <a:solidFill>
            <a:srgbClr val="828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15" y="6334316"/>
            <a:ext cx="12188825" cy="64008"/>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panose="020F0502020204030204"/>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5"/>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panose="020F0502020204030204"/>
                <a:ea typeface="Calibri" panose="020F0502020204030204"/>
                <a:cs typeface="Calibri" panose="020F0502020204030204"/>
                <a:sym typeface="Calibri" panose="020F0502020204030204"/>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44" name="Google Shape;44;p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panose="020F0502020204030204"/>
              <a:buNone/>
              <a:defRPr/>
            </a:lvl1pPr>
            <a:lvl2pPr marL="0" lvl="1" indent="0" algn="r">
              <a:spcBef>
                <a:spcPts val="0"/>
              </a:spcBef>
              <a:spcAft>
                <a:spcPts val="0"/>
              </a:spcAft>
              <a:buClr>
                <a:srgbClr val="FFFFFF"/>
              </a:buClr>
              <a:buSzPts val="1000"/>
              <a:buFont typeface="Calibri" panose="020F0502020204030204"/>
              <a:buNone/>
              <a:defRPr/>
            </a:lvl2pPr>
            <a:lvl3pPr marL="0" lvl="2" indent="0" algn="r">
              <a:spcBef>
                <a:spcPts val="0"/>
              </a:spcBef>
              <a:spcAft>
                <a:spcPts val="0"/>
              </a:spcAft>
              <a:buClr>
                <a:srgbClr val="FFFFFF"/>
              </a:buClr>
              <a:buSzPts val="1000"/>
              <a:buFont typeface="Calibri" panose="020F0502020204030204"/>
              <a:buNone/>
              <a:defRPr/>
            </a:lvl3pPr>
            <a:lvl4pPr marL="0" lvl="3" indent="0" algn="r">
              <a:spcBef>
                <a:spcPts val="0"/>
              </a:spcBef>
              <a:spcAft>
                <a:spcPts val="0"/>
              </a:spcAft>
              <a:buClr>
                <a:srgbClr val="FFFFFF"/>
              </a:buClr>
              <a:buSzPts val="1000"/>
              <a:buFont typeface="Calibri" panose="020F0502020204030204"/>
              <a:buNone/>
              <a:defRPr/>
            </a:lvl4pPr>
            <a:lvl5pPr marL="0" lvl="4" indent="0" algn="r">
              <a:spcBef>
                <a:spcPts val="0"/>
              </a:spcBef>
              <a:spcAft>
                <a:spcPts val="0"/>
              </a:spcAft>
              <a:buClr>
                <a:srgbClr val="FFFFFF"/>
              </a:buClr>
              <a:buSzPts val="1000"/>
              <a:buFont typeface="Calibri" panose="020F0502020204030204"/>
              <a:buNone/>
              <a:defRPr/>
            </a:lvl5pPr>
            <a:lvl6pPr marL="0" lvl="5" indent="0" algn="r">
              <a:spcBef>
                <a:spcPts val="0"/>
              </a:spcBef>
              <a:spcAft>
                <a:spcPts val="0"/>
              </a:spcAft>
              <a:buClr>
                <a:srgbClr val="FFFFFF"/>
              </a:buClr>
              <a:buSzPts val="1000"/>
              <a:buFont typeface="Calibri" panose="020F0502020204030204"/>
              <a:buNone/>
              <a:defRPr/>
            </a:lvl6pPr>
            <a:lvl7pPr marL="0" lvl="6" indent="0" algn="r">
              <a:spcBef>
                <a:spcPts val="0"/>
              </a:spcBef>
              <a:spcAft>
                <a:spcPts val="0"/>
              </a:spcAft>
              <a:buClr>
                <a:srgbClr val="FFFFFF"/>
              </a:buClr>
              <a:buSzPts val="1000"/>
              <a:buFont typeface="Calibri" panose="020F0502020204030204"/>
              <a:buNone/>
              <a:defRPr/>
            </a:lvl7pPr>
            <a:lvl8pPr marL="0" lvl="7" indent="0" algn="r">
              <a:spcBef>
                <a:spcPts val="0"/>
              </a:spcBef>
              <a:spcAft>
                <a:spcPts val="0"/>
              </a:spcAft>
              <a:buClr>
                <a:srgbClr val="FFFFFF"/>
              </a:buClr>
              <a:buSzPts val="1000"/>
              <a:buFont typeface="Calibri" panose="020F0502020204030204"/>
              <a:buNone/>
              <a:defRPr/>
            </a:lvl8pPr>
            <a:lvl9pPr marL="0" lvl="8" indent="0" algn="r">
              <a:spcBef>
                <a:spcPts val="0"/>
              </a:spcBef>
              <a:spcAft>
                <a:spcPts val="0"/>
              </a:spcAft>
              <a:buClr>
                <a:srgbClr val="FFFFFF"/>
              </a:buClr>
              <a:buSzPts val="1000"/>
              <a:buFont typeface="Calibri" panose="020F0502020204030204"/>
              <a:buNone/>
              <a:defRPr/>
            </a:lvl9pPr>
          </a:lstStyle>
          <a:p>
            <a:pPr marL="0" lvl="0" indent="0" algn="r" rtl="0">
              <a:spcBef>
                <a:spcPts val="0"/>
              </a:spcBef>
              <a:spcAft>
                <a:spcPts val="0"/>
              </a:spcAft>
              <a:buNone/>
            </a:pPr>
            <a:fld id="{00000000-1234-1234-1234-123412341234}" type="slidenum">
              <a:rPr lang="en-US"/>
              <a:t>‹#›</a:t>
            </a:fld>
            <a:endParaRPr lang="en-US"/>
          </a:p>
        </p:txBody>
      </p:sp>
      <p:cxnSp>
        <p:nvCxnSpPr>
          <p:cNvPr id="47" name="Google Shape;47;p5"/>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6"/>
          <p:cNvSpPr txBox="1">
            <a:spLocks noGrp="1"/>
          </p:cNvSpPr>
          <p:nvPr>
            <p:ph type="body" idx="1"/>
          </p:nvPr>
        </p:nvSpPr>
        <p:spPr>
          <a:xfrm>
            <a:off x="1097278"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6"/>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2" name="Google Shape;52;p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panose="020F0502020204030204"/>
              <a:buNone/>
              <a:defRPr/>
            </a:lvl1pPr>
            <a:lvl2pPr marL="0" lvl="1" indent="0" algn="r">
              <a:spcBef>
                <a:spcPts val="0"/>
              </a:spcBef>
              <a:spcAft>
                <a:spcPts val="0"/>
              </a:spcAft>
              <a:buClr>
                <a:srgbClr val="FFFFFF"/>
              </a:buClr>
              <a:buSzPts val="1000"/>
              <a:buFont typeface="Calibri" panose="020F0502020204030204"/>
              <a:buNone/>
              <a:defRPr/>
            </a:lvl2pPr>
            <a:lvl3pPr marL="0" lvl="2" indent="0" algn="r">
              <a:spcBef>
                <a:spcPts val="0"/>
              </a:spcBef>
              <a:spcAft>
                <a:spcPts val="0"/>
              </a:spcAft>
              <a:buClr>
                <a:srgbClr val="FFFFFF"/>
              </a:buClr>
              <a:buSzPts val="1000"/>
              <a:buFont typeface="Calibri" panose="020F0502020204030204"/>
              <a:buNone/>
              <a:defRPr/>
            </a:lvl3pPr>
            <a:lvl4pPr marL="0" lvl="3" indent="0" algn="r">
              <a:spcBef>
                <a:spcPts val="0"/>
              </a:spcBef>
              <a:spcAft>
                <a:spcPts val="0"/>
              </a:spcAft>
              <a:buClr>
                <a:srgbClr val="FFFFFF"/>
              </a:buClr>
              <a:buSzPts val="1000"/>
              <a:buFont typeface="Calibri" panose="020F0502020204030204"/>
              <a:buNone/>
              <a:defRPr/>
            </a:lvl4pPr>
            <a:lvl5pPr marL="0" lvl="4" indent="0" algn="r">
              <a:spcBef>
                <a:spcPts val="0"/>
              </a:spcBef>
              <a:spcAft>
                <a:spcPts val="0"/>
              </a:spcAft>
              <a:buClr>
                <a:srgbClr val="FFFFFF"/>
              </a:buClr>
              <a:buSzPts val="1000"/>
              <a:buFont typeface="Calibri" panose="020F0502020204030204"/>
              <a:buNone/>
              <a:defRPr/>
            </a:lvl5pPr>
            <a:lvl6pPr marL="0" lvl="5" indent="0" algn="r">
              <a:spcBef>
                <a:spcPts val="0"/>
              </a:spcBef>
              <a:spcAft>
                <a:spcPts val="0"/>
              </a:spcAft>
              <a:buClr>
                <a:srgbClr val="FFFFFF"/>
              </a:buClr>
              <a:buSzPts val="1000"/>
              <a:buFont typeface="Calibri" panose="020F0502020204030204"/>
              <a:buNone/>
              <a:defRPr/>
            </a:lvl6pPr>
            <a:lvl7pPr marL="0" lvl="6" indent="0" algn="r">
              <a:spcBef>
                <a:spcPts val="0"/>
              </a:spcBef>
              <a:spcAft>
                <a:spcPts val="0"/>
              </a:spcAft>
              <a:buClr>
                <a:srgbClr val="FFFFFF"/>
              </a:buClr>
              <a:buSzPts val="1000"/>
              <a:buFont typeface="Calibri" panose="020F0502020204030204"/>
              <a:buNone/>
              <a:defRPr/>
            </a:lvl7pPr>
            <a:lvl8pPr marL="0" lvl="7" indent="0" algn="r">
              <a:spcBef>
                <a:spcPts val="0"/>
              </a:spcBef>
              <a:spcAft>
                <a:spcPts val="0"/>
              </a:spcAft>
              <a:buClr>
                <a:srgbClr val="FFFFFF"/>
              </a:buClr>
              <a:buSzPts val="1000"/>
              <a:buFont typeface="Calibri" panose="020F0502020204030204"/>
              <a:buNone/>
              <a:defRPr/>
            </a:lvl8pPr>
            <a:lvl9pPr marL="0" lvl="8" indent="0" algn="r">
              <a:spcBef>
                <a:spcPts val="0"/>
              </a:spcBef>
              <a:spcAft>
                <a:spcPts val="0"/>
              </a:spcAft>
              <a:buClr>
                <a:srgbClr val="FFFFFF"/>
              </a:buClr>
              <a:buSzPts val="1000"/>
              <a:buFont typeface="Calibri" panose="020F0502020204030204"/>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7"/>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8" name="Google Shape;58;p7"/>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9" name="Google Shape;59;p7"/>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0" name="Google Shape;60;p7"/>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1" name="Google Shape;61;p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panose="020F0502020204030204"/>
              <a:buNone/>
              <a:defRPr/>
            </a:lvl1pPr>
            <a:lvl2pPr marL="0" lvl="1" indent="0" algn="r">
              <a:spcBef>
                <a:spcPts val="0"/>
              </a:spcBef>
              <a:spcAft>
                <a:spcPts val="0"/>
              </a:spcAft>
              <a:buClr>
                <a:srgbClr val="FFFFFF"/>
              </a:buClr>
              <a:buSzPts val="1000"/>
              <a:buFont typeface="Calibri" panose="020F0502020204030204"/>
              <a:buNone/>
              <a:defRPr/>
            </a:lvl2pPr>
            <a:lvl3pPr marL="0" lvl="2" indent="0" algn="r">
              <a:spcBef>
                <a:spcPts val="0"/>
              </a:spcBef>
              <a:spcAft>
                <a:spcPts val="0"/>
              </a:spcAft>
              <a:buClr>
                <a:srgbClr val="FFFFFF"/>
              </a:buClr>
              <a:buSzPts val="1000"/>
              <a:buFont typeface="Calibri" panose="020F0502020204030204"/>
              <a:buNone/>
              <a:defRPr/>
            </a:lvl3pPr>
            <a:lvl4pPr marL="0" lvl="3" indent="0" algn="r">
              <a:spcBef>
                <a:spcPts val="0"/>
              </a:spcBef>
              <a:spcAft>
                <a:spcPts val="0"/>
              </a:spcAft>
              <a:buClr>
                <a:srgbClr val="FFFFFF"/>
              </a:buClr>
              <a:buSzPts val="1000"/>
              <a:buFont typeface="Calibri" panose="020F0502020204030204"/>
              <a:buNone/>
              <a:defRPr/>
            </a:lvl4pPr>
            <a:lvl5pPr marL="0" lvl="4" indent="0" algn="r">
              <a:spcBef>
                <a:spcPts val="0"/>
              </a:spcBef>
              <a:spcAft>
                <a:spcPts val="0"/>
              </a:spcAft>
              <a:buClr>
                <a:srgbClr val="FFFFFF"/>
              </a:buClr>
              <a:buSzPts val="1000"/>
              <a:buFont typeface="Calibri" panose="020F0502020204030204"/>
              <a:buNone/>
              <a:defRPr/>
            </a:lvl5pPr>
            <a:lvl6pPr marL="0" lvl="5" indent="0" algn="r">
              <a:spcBef>
                <a:spcPts val="0"/>
              </a:spcBef>
              <a:spcAft>
                <a:spcPts val="0"/>
              </a:spcAft>
              <a:buClr>
                <a:srgbClr val="FFFFFF"/>
              </a:buClr>
              <a:buSzPts val="1000"/>
              <a:buFont typeface="Calibri" panose="020F0502020204030204"/>
              <a:buNone/>
              <a:defRPr/>
            </a:lvl6pPr>
            <a:lvl7pPr marL="0" lvl="6" indent="0" algn="r">
              <a:spcBef>
                <a:spcPts val="0"/>
              </a:spcBef>
              <a:spcAft>
                <a:spcPts val="0"/>
              </a:spcAft>
              <a:buClr>
                <a:srgbClr val="FFFFFF"/>
              </a:buClr>
              <a:buSzPts val="1000"/>
              <a:buFont typeface="Calibri" panose="020F0502020204030204"/>
              <a:buNone/>
              <a:defRPr/>
            </a:lvl7pPr>
            <a:lvl8pPr marL="0" lvl="7" indent="0" algn="r">
              <a:spcBef>
                <a:spcPts val="0"/>
              </a:spcBef>
              <a:spcAft>
                <a:spcPts val="0"/>
              </a:spcAft>
              <a:buClr>
                <a:srgbClr val="FFFFFF"/>
              </a:buClr>
              <a:buSzPts val="1000"/>
              <a:buFont typeface="Calibri" panose="020F0502020204030204"/>
              <a:buNone/>
              <a:defRPr/>
            </a:lvl8pPr>
            <a:lvl9pPr marL="0" lvl="8" indent="0" algn="r">
              <a:spcBef>
                <a:spcPts val="0"/>
              </a:spcBef>
              <a:spcAft>
                <a:spcPts val="0"/>
              </a:spcAft>
              <a:buClr>
                <a:srgbClr val="FFFFFF"/>
              </a:buClr>
              <a:buSzPts val="1000"/>
              <a:buFont typeface="Calibri" panose="020F0502020204030204"/>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panose="020F0502020204030204"/>
              <a:buNone/>
              <a:defRPr/>
            </a:lvl1pPr>
            <a:lvl2pPr marL="0" lvl="1" indent="0" algn="r">
              <a:spcBef>
                <a:spcPts val="0"/>
              </a:spcBef>
              <a:spcAft>
                <a:spcPts val="0"/>
              </a:spcAft>
              <a:buClr>
                <a:srgbClr val="FFFFFF"/>
              </a:buClr>
              <a:buSzPts val="1000"/>
              <a:buFont typeface="Calibri" panose="020F0502020204030204"/>
              <a:buNone/>
              <a:defRPr/>
            </a:lvl2pPr>
            <a:lvl3pPr marL="0" lvl="2" indent="0" algn="r">
              <a:spcBef>
                <a:spcPts val="0"/>
              </a:spcBef>
              <a:spcAft>
                <a:spcPts val="0"/>
              </a:spcAft>
              <a:buClr>
                <a:srgbClr val="FFFFFF"/>
              </a:buClr>
              <a:buSzPts val="1000"/>
              <a:buFont typeface="Calibri" panose="020F0502020204030204"/>
              <a:buNone/>
              <a:defRPr/>
            </a:lvl3pPr>
            <a:lvl4pPr marL="0" lvl="3" indent="0" algn="r">
              <a:spcBef>
                <a:spcPts val="0"/>
              </a:spcBef>
              <a:spcAft>
                <a:spcPts val="0"/>
              </a:spcAft>
              <a:buClr>
                <a:srgbClr val="FFFFFF"/>
              </a:buClr>
              <a:buSzPts val="1000"/>
              <a:buFont typeface="Calibri" panose="020F0502020204030204"/>
              <a:buNone/>
              <a:defRPr/>
            </a:lvl4pPr>
            <a:lvl5pPr marL="0" lvl="4" indent="0" algn="r">
              <a:spcBef>
                <a:spcPts val="0"/>
              </a:spcBef>
              <a:spcAft>
                <a:spcPts val="0"/>
              </a:spcAft>
              <a:buClr>
                <a:srgbClr val="FFFFFF"/>
              </a:buClr>
              <a:buSzPts val="1000"/>
              <a:buFont typeface="Calibri" panose="020F0502020204030204"/>
              <a:buNone/>
              <a:defRPr/>
            </a:lvl5pPr>
            <a:lvl6pPr marL="0" lvl="5" indent="0" algn="r">
              <a:spcBef>
                <a:spcPts val="0"/>
              </a:spcBef>
              <a:spcAft>
                <a:spcPts val="0"/>
              </a:spcAft>
              <a:buClr>
                <a:srgbClr val="FFFFFF"/>
              </a:buClr>
              <a:buSzPts val="1000"/>
              <a:buFont typeface="Calibri" panose="020F0502020204030204"/>
              <a:buNone/>
              <a:defRPr/>
            </a:lvl6pPr>
            <a:lvl7pPr marL="0" lvl="6" indent="0" algn="r">
              <a:spcBef>
                <a:spcPts val="0"/>
              </a:spcBef>
              <a:spcAft>
                <a:spcPts val="0"/>
              </a:spcAft>
              <a:buClr>
                <a:srgbClr val="FFFFFF"/>
              </a:buClr>
              <a:buSzPts val="1000"/>
              <a:buFont typeface="Calibri" panose="020F0502020204030204"/>
              <a:buNone/>
              <a:defRPr/>
            </a:lvl7pPr>
            <a:lvl8pPr marL="0" lvl="7" indent="0" algn="r">
              <a:spcBef>
                <a:spcPts val="0"/>
              </a:spcBef>
              <a:spcAft>
                <a:spcPts val="0"/>
              </a:spcAft>
              <a:buClr>
                <a:srgbClr val="FFFFFF"/>
              </a:buClr>
              <a:buSzPts val="1000"/>
              <a:buFont typeface="Calibri" panose="020F0502020204030204"/>
              <a:buNone/>
              <a:defRPr/>
            </a:lvl8pPr>
            <a:lvl9pPr marL="0" lvl="8" indent="0" algn="r">
              <a:spcBef>
                <a:spcPts val="0"/>
              </a:spcBef>
              <a:spcAft>
                <a:spcPts val="0"/>
              </a:spcAft>
              <a:buClr>
                <a:srgbClr val="FFFFFF"/>
              </a:buClr>
              <a:buSzPts val="1000"/>
              <a:buFont typeface="Calibri" panose="020F0502020204030204"/>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9"/>
        <p:cNvGrpSpPr/>
        <p:nvPr/>
      </p:nvGrpSpPr>
      <p:grpSpPr>
        <a:xfrm>
          <a:off x="0" y="0"/>
          <a:ext cx="0" cy="0"/>
          <a:chOff x="0" y="0"/>
          <a:chExt cx="0" cy="0"/>
        </a:xfrm>
      </p:grpSpPr>
      <p:sp>
        <p:nvSpPr>
          <p:cNvPr id="70" name="Google Shape;70;p9"/>
          <p:cNvSpPr/>
          <p:nvPr/>
        </p:nvSpPr>
        <p:spPr>
          <a:xfrm>
            <a:off x="16" y="0"/>
            <a:ext cx="4050791" cy="6858000"/>
          </a:xfrm>
          <a:prstGeom prst="rect">
            <a:avLst/>
          </a:prstGeom>
          <a:solidFill>
            <a:srgbClr val="828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p:nvPr/>
        </p:nvSpPr>
        <p:spPr>
          <a:xfrm>
            <a:off x="4040071" y="0"/>
            <a:ext cx="64008" cy="6858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panose="020F0502020204030204"/>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9"/>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4" name="Google Shape;74;p9"/>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5" name="Google Shape;75;p9"/>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9"/>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dk2"/>
              </a:buClr>
              <a:buSzPts val="1050"/>
              <a:buFont typeface="Calibri" panose="020F050202020403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0" marR="0" lvl="1" indent="0" algn="r">
              <a:spcBef>
                <a:spcPts val="0"/>
              </a:spcBef>
              <a:spcAft>
                <a:spcPts val="0"/>
              </a:spcAft>
              <a:buClr>
                <a:schemeClr val="dk2"/>
              </a:buClr>
              <a:buSzPts val="1050"/>
              <a:buFont typeface="Calibri" panose="020F050202020403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0" marR="0" lvl="2" indent="0" algn="r">
              <a:spcBef>
                <a:spcPts val="0"/>
              </a:spcBef>
              <a:spcAft>
                <a:spcPts val="0"/>
              </a:spcAft>
              <a:buClr>
                <a:schemeClr val="dk2"/>
              </a:buClr>
              <a:buSzPts val="1050"/>
              <a:buFont typeface="Calibri" panose="020F050202020403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0" marR="0" lvl="3" indent="0" algn="r">
              <a:spcBef>
                <a:spcPts val="0"/>
              </a:spcBef>
              <a:spcAft>
                <a:spcPts val="0"/>
              </a:spcAft>
              <a:buClr>
                <a:schemeClr val="dk2"/>
              </a:buClr>
              <a:buSzPts val="1050"/>
              <a:buFont typeface="Calibri" panose="020F050202020403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0" marR="0" lvl="4" indent="0" algn="r">
              <a:spcBef>
                <a:spcPts val="0"/>
              </a:spcBef>
              <a:spcAft>
                <a:spcPts val="0"/>
              </a:spcAft>
              <a:buClr>
                <a:schemeClr val="dk2"/>
              </a:buClr>
              <a:buSzPts val="1050"/>
              <a:buFont typeface="Calibri" panose="020F050202020403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0" marR="0" lvl="5" indent="0" algn="r">
              <a:spcBef>
                <a:spcPts val="0"/>
              </a:spcBef>
              <a:spcAft>
                <a:spcPts val="0"/>
              </a:spcAft>
              <a:buClr>
                <a:schemeClr val="dk2"/>
              </a:buClr>
              <a:buSzPts val="1050"/>
              <a:buFont typeface="Calibri" panose="020F050202020403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0" marR="0" lvl="6" indent="0" algn="r">
              <a:spcBef>
                <a:spcPts val="0"/>
              </a:spcBef>
              <a:spcAft>
                <a:spcPts val="0"/>
              </a:spcAft>
              <a:buClr>
                <a:schemeClr val="dk2"/>
              </a:buClr>
              <a:buSzPts val="1050"/>
              <a:buFont typeface="Calibri" panose="020F050202020403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0" marR="0" lvl="7" indent="0" algn="r">
              <a:spcBef>
                <a:spcPts val="0"/>
              </a:spcBef>
              <a:spcAft>
                <a:spcPts val="0"/>
              </a:spcAft>
              <a:buClr>
                <a:schemeClr val="dk2"/>
              </a:buClr>
              <a:buSzPts val="1050"/>
              <a:buFont typeface="Calibri" panose="020F050202020403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0" marR="0" lvl="8" indent="0" algn="r">
              <a:spcBef>
                <a:spcPts val="0"/>
              </a:spcBef>
              <a:spcAft>
                <a:spcPts val="0"/>
              </a:spcAft>
              <a:buClr>
                <a:schemeClr val="dk2"/>
              </a:buClr>
              <a:buSzPts val="1050"/>
              <a:buFont typeface="Calibri" panose="020F050202020403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10"/>
          <p:cNvSpPr/>
          <p:nvPr/>
        </p:nvSpPr>
        <p:spPr>
          <a:xfrm>
            <a:off x="0" y="4953000"/>
            <a:ext cx="12188825" cy="1905000"/>
          </a:xfrm>
          <a:prstGeom prst="rect">
            <a:avLst/>
          </a:prstGeom>
          <a:solidFill>
            <a:srgbClr val="828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a:off x="15" y="4915076"/>
            <a:ext cx="12188825" cy="64008"/>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txBox="1">
            <a:spLocks noGrp="1"/>
          </p:cNvSpPr>
          <p:nvPr>
            <p:ph type="title"/>
          </p:nvPr>
        </p:nvSpPr>
        <p:spPr>
          <a:xfrm>
            <a:off x="1097280" y="5074920"/>
            <a:ext cx="10113645"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panose="020F0502020204030204"/>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0"/>
          <p:cNvSpPr>
            <a:spLocks noGrp="1"/>
          </p:cNvSpPr>
          <p:nvPr>
            <p:ph type="pic" idx="2"/>
          </p:nvPr>
        </p:nvSpPr>
        <p:spPr>
          <a:xfrm>
            <a:off x="15" y="0"/>
            <a:ext cx="12191985" cy="4915076"/>
          </a:xfrm>
          <a:prstGeom prst="rect">
            <a:avLst/>
          </a:prstGeom>
          <a:solidFill>
            <a:srgbClr val="CCCCC2"/>
          </a:solidFill>
          <a:ln>
            <a:noFill/>
          </a:ln>
        </p:spPr>
      </p:sp>
      <p:sp>
        <p:nvSpPr>
          <p:cNvPr id="83" name="Google Shape;83;p10"/>
          <p:cNvSpPr txBox="1">
            <a:spLocks noGrp="1"/>
          </p:cNvSpPr>
          <p:nvPr>
            <p:ph type="body" idx="1"/>
          </p:nvPr>
        </p:nvSpPr>
        <p:spPr>
          <a:xfrm>
            <a:off x="1097280" y="5907024"/>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4" name="Google Shape;84;p1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panose="020F0502020204030204"/>
              <a:buNone/>
              <a:defRPr/>
            </a:lvl1pPr>
            <a:lvl2pPr marL="0" lvl="1" indent="0" algn="r">
              <a:spcBef>
                <a:spcPts val="0"/>
              </a:spcBef>
              <a:spcAft>
                <a:spcPts val="0"/>
              </a:spcAft>
              <a:buClr>
                <a:srgbClr val="FFFFFF"/>
              </a:buClr>
              <a:buSzPts val="1000"/>
              <a:buFont typeface="Calibri" panose="020F0502020204030204"/>
              <a:buNone/>
              <a:defRPr/>
            </a:lvl2pPr>
            <a:lvl3pPr marL="0" lvl="2" indent="0" algn="r">
              <a:spcBef>
                <a:spcPts val="0"/>
              </a:spcBef>
              <a:spcAft>
                <a:spcPts val="0"/>
              </a:spcAft>
              <a:buClr>
                <a:srgbClr val="FFFFFF"/>
              </a:buClr>
              <a:buSzPts val="1000"/>
              <a:buFont typeface="Calibri" panose="020F0502020204030204"/>
              <a:buNone/>
              <a:defRPr/>
            </a:lvl3pPr>
            <a:lvl4pPr marL="0" lvl="3" indent="0" algn="r">
              <a:spcBef>
                <a:spcPts val="0"/>
              </a:spcBef>
              <a:spcAft>
                <a:spcPts val="0"/>
              </a:spcAft>
              <a:buClr>
                <a:srgbClr val="FFFFFF"/>
              </a:buClr>
              <a:buSzPts val="1000"/>
              <a:buFont typeface="Calibri" panose="020F0502020204030204"/>
              <a:buNone/>
              <a:defRPr/>
            </a:lvl4pPr>
            <a:lvl5pPr marL="0" lvl="4" indent="0" algn="r">
              <a:spcBef>
                <a:spcPts val="0"/>
              </a:spcBef>
              <a:spcAft>
                <a:spcPts val="0"/>
              </a:spcAft>
              <a:buClr>
                <a:srgbClr val="FFFFFF"/>
              </a:buClr>
              <a:buSzPts val="1000"/>
              <a:buFont typeface="Calibri" panose="020F0502020204030204"/>
              <a:buNone/>
              <a:defRPr/>
            </a:lvl5pPr>
            <a:lvl6pPr marL="0" lvl="5" indent="0" algn="r">
              <a:spcBef>
                <a:spcPts val="0"/>
              </a:spcBef>
              <a:spcAft>
                <a:spcPts val="0"/>
              </a:spcAft>
              <a:buClr>
                <a:srgbClr val="FFFFFF"/>
              </a:buClr>
              <a:buSzPts val="1000"/>
              <a:buFont typeface="Calibri" panose="020F0502020204030204"/>
              <a:buNone/>
              <a:defRPr/>
            </a:lvl6pPr>
            <a:lvl7pPr marL="0" lvl="6" indent="0" algn="r">
              <a:spcBef>
                <a:spcPts val="0"/>
              </a:spcBef>
              <a:spcAft>
                <a:spcPts val="0"/>
              </a:spcAft>
              <a:buClr>
                <a:srgbClr val="FFFFFF"/>
              </a:buClr>
              <a:buSzPts val="1000"/>
              <a:buFont typeface="Calibri" panose="020F0502020204030204"/>
              <a:buNone/>
              <a:defRPr/>
            </a:lvl7pPr>
            <a:lvl8pPr marL="0" lvl="7" indent="0" algn="r">
              <a:spcBef>
                <a:spcPts val="0"/>
              </a:spcBef>
              <a:spcAft>
                <a:spcPts val="0"/>
              </a:spcAft>
              <a:buClr>
                <a:srgbClr val="FFFFFF"/>
              </a:buClr>
              <a:buSzPts val="1000"/>
              <a:buFont typeface="Calibri" panose="020F0502020204030204"/>
              <a:buNone/>
              <a:defRPr/>
            </a:lvl8pPr>
            <a:lvl9pPr marL="0" lvl="8" indent="0" algn="r">
              <a:spcBef>
                <a:spcPts val="0"/>
              </a:spcBef>
              <a:spcAft>
                <a:spcPts val="0"/>
              </a:spcAft>
              <a:buClr>
                <a:srgbClr val="FFFFFF"/>
              </a:buClr>
              <a:buSzPts val="1000"/>
              <a:buFont typeface="Calibri" panose="020F0502020204030204"/>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p:nvPr/>
        </p:nvSpPr>
        <p:spPr>
          <a:xfrm>
            <a:off x="1" y="6400800"/>
            <a:ext cx="12192000" cy="457200"/>
          </a:xfrm>
          <a:prstGeom prst="rect">
            <a:avLst/>
          </a:prstGeom>
          <a:solidFill>
            <a:srgbClr val="828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15" y="6334316"/>
            <a:ext cx="12191985" cy="6648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panose="020F0502020204030204"/>
              <a:buNone/>
              <a:defRPr sz="48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panose="020F0502020204030204"/>
              <a:buChar char=" "/>
              <a:defRPr sz="20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1pPr>
            <a:lvl2pPr marL="914400" marR="0" lvl="1" indent="-342900" algn="l" rtl="0">
              <a:lnSpc>
                <a:spcPct val="90000"/>
              </a:lnSpc>
              <a:spcBef>
                <a:spcPts val="200"/>
              </a:spcBef>
              <a:spcAft>
                <a:spcPts val="0"/>
              </a:spcAft>
              <a:buClr>
                <a:schemeClr val="accent1"/>
              </a:buClr>
              <a:buSzPts val="1800"/>
              <a:buFont typeface="Calibri" panose="020F0502020204030204"/>
              <a:buChar char="◦"/>
              <a:defRPr sz="18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2pPr>
            <a:lvl3pPr marL="1371600" marR="0" lvl="2"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3pPr>
            <a:lvl4pPr marL="1828800" marR="0" lvl="3"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4pPr>
            <a:lvl5pPr marL="2286000" marR="0" lvl="4"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5pPr>
            <a:lvl6pPr marL="2743200" marR="0" lvl="5"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6pPr>
            <a:lvl7pPr marL="3200400" marR="0" lvl="6"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7pPr>
            <a:lvl8pPr marL="3657600" marR="0" lvl="7"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8pPr>
            <a:lvl9pPr marL="4114800" marR="0" lvl="8" indent="-317500" algn="l" rtl="0">
              <a:lnSpc>
                <a:spcPct val="90000"/>
              </a:lnSpc>
              <a:spcBef>
                <a:spcPts val="400"/>
              </a:spcBef>
              <a:spcAft>
                <a:spcPts val="40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 name="Google Shape;14;p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5" name="Google Shape;15;p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6" name="Google Shape;16;p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FFFFFF"/>
              </a:buClr>
              <a:buSzPts val="1050"/>
              <a:buFont typeface="Calibri" panose="020F050202020403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spcAft>
                <a:spcPts val="0"/>
              </a:spcAft>
              <a:buClr>
                <a:srgbClr val="FFFFFF"/>
              </a:buClr>
              <a:buSzPts val="1050"/>
              <a:buFont typeface="Calibri" panose="020F050202020403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spcAft>
                <a:spcPts val="0"/>
              </a:spcAft>
              <a:buClr>
                <a:srgbClr val="FFFFFF"/>
              </a:buClr>
              <a:buSzPts val="1050"/>
              <a:buFont typeface="Calibri" panose="020F050202020403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spcAft>
                <a:spcPts val="0"/>
              </a:spcAft>
              <a:buClr>
                <a:srgbClr val="FFFFFF"/>
              </a:buClr>
              <a:buSzPts val="1050"/>
              <a:buFont typeface="Calibri" panose="020F050202020403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spcAft>
                <a:spcPts val="0"/>
              </a:spcAft>
              <a:buClr>
                <a:srgbClr val="FFFFFF"/>
              </a:buClr>
              <a:buSzPts val="1050"/>
              <a:buFont typeface="Calibri" panose="020F050202020403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spcAft>
                <a:spcPts val="0"/>
              </a:spcAft>
              <a:buClr>
                <a:srgbClr val="FFFFFF"/>
              </a:buClr>
              <a:buSzPts val="1050"/>
              <a:buFont typeface="Calibri" panose="020F050202020403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spcAft>
                <a:spcPts val="0"/>
              </a:spcAft>
              <a:buClr>
                <a:srgbClr val="FFFFFF"/>
              </a:buClr>
              <a:buSzPts val="1050"/>
              <a:buFont typeface="Calibri" panose="020F050202020403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spcAft>
                <a:spcPts val="0"/>
              </a:spcAft>
              <a:buClr>
                <a:srgbClr val="FFFFFF"/>
              </a:buClr>
              <a:buSzPts val="1050"/>
              <a:buFont typeface="Calibri" panose="020F050202020403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spcAft>
                <a:spcPts val="0"/>
              </a:spcAft>
              <a:buClr>
                <a:srgbClr val="FFFFFF"/>
              </a:buClr>
              <a:buSzPts val="1050"/>
              <a:buFont typeface="Calibri" panose="020F050202020403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cxnSp>
        <p:nvCxnSpPr>
          <p:cNvPr id="17" name="Google Shape;17;p1"/>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figma.com/file/K0jgYOHrIZyL9dUNT2wcUT/American-Express-Makeathon-2024?type=design&amp;node-id=0-1&amp;mode=design&amp;t=w7QMuOI0HD68AANc-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hyperlink" Target="https://www.youtube.com/watch?v=7XffKTU390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3" name="Picture 2">
            <a:extLst>
              <a:ext uri="{FF2B5EF4-FFF2-40B4-BE49-F238E27FC236}">
                <a16:creationId xmlns:a16="http://schemas.microsoft.com/office/drawing/2014/main" id="{084A6B7D-0401-5840-7A7A-D4589A748D45}"/>
              </a:ext>
            </a:extLst>
          </p:cNvPr>
          <p:cNvPicPr>
            <a:picLocks noChangeAspect="1"/>
          </p:cNvPicPr>
          <p:nvPr/>
        </p:nvPicPr>
        <p:blipFill>
          <a:blip r:embed="rId3"/>
          <a:stretch>
            <a:fillRect/>
          </a:stretch>
        </p:blipFill>
        <p:spPr>
          <a:xfrm>
            <a:off x="1" y="3492166"/>
            <a:ext cx="12240126" cy="3337016"/>
          </a:xfrm>
          <a:prstGeom prst="rect">
            <a:avLst/>
          </a:prstGeom>
        </p:spPr>
      </p:pic>
      <p:sp>
        <p:nvSpPr>
          <p:cNvPr id="2" name="Google Shape;105;p13">
            <a:extLst>
              <a:ext uri="{FF2B5EF4-FFF2-40B4-BE49-F238E27FC236}">
                <a16:creationId xmlns:a16="http://schemas.microsoft.com/office/drawing/2014/main" id="{4C839E18-8B17-B4C5-771E-6FA7B1C8E747}"/>
              </a:ext>
            </a:extLst>
          </p:cNvPr>
          <p:cNvSpPr txBox="1"/>
          <p:nvPr/>
        </p:nvSpPr>
        <p:spPr>
          <a:xfrm>
            <a:off x="370390" y="1419984"/>
            <a:ext cx="10812098" cy="444603"/>
          </a:xfrm>
          <a:prstGeom prst="rect">
            <a:avLst/>
          </a:prstGeom>
          <a:noFill/>
          <a:ln>
            <a:noFill/>
          </a:ln>
        </p:spPr>
        <p:txBody>
          <a:bodyPr spcFirstLastPara="1" wrap="square" lIns="0" tIns="0" rIns="0" bIns="0" anchor="b" anchorCtr="0">
            <a:noAutofit/>
          </a:bodyPr>
          <a:lstStyle/>
          <a:p>
            <a:pPr marL="0" marR="0" lvl="0" indent="0" algn="r" rtl="0">
              <a:lnSpc>
                <a:spcPct val="110000"/>
              </a:lnSpc>
              <a:spcBef>
                <a:spcPts val="0"/>
              </a:spcBef>
              <a:spcAft>
                <a:spcPts val="0"/>
              </a:spcAft>
              <a:buClr>
                <a:schemeClr val="dk1"/>
              </a:buClr>
              <a:buSzPts val="2800"/>
              <a:buFont typeface="Source Sans Pro"/>
              <a:buNone/>
            </a:pPr>
            <a:r>
              <a:rPr lang="en-US" sz="4800" b="1" i="1" u="none" strike="noStrike" cap="none" dirty="0">
                <a:solidFill>
                  <a:schemeClr val="bg1">
                    <a:lumMod val="95000"/>
                  </a:schemeClr>
                </a:solidFill>
                <a:effectLst>
                  <a:outerShdw blurRad="38100" dist="38100" dir="2700000" algn="tl">
                    <a:srgbClr val="000000">
                      <a:alpha val="43137"/>
                    </a:srgbClr>
                  </a:outerShdw>
                </a:effectLst>
                <a:latin typeface="Source Sans Pro"/>
                <a:ea typeface="Source Sans Pro"/>
                <a:cs typeface="Source Sans Pro"/>
                <a:sym typeface="Source Sans Pro"/>
              </a:rPr>
              <a:t>American Express </a:t>
            </a:r>
            <a:r>
              <a:rPr lang="en-US" sz="4800" b="1" i="1" u="none" strike="noStrike" cap="none" dirty="0" err="1">
                <a:solidFill>
                  <a:schemeClr val="bg1">
                    <a:lumMod val="95000"/>
                  </a:schemeClr>
                </a:solidFill>
                <a:effectLst>
                  <a:outerShdw blurRad="38100" dist="38100" dir="2700000" algn="tl">
                    <a:srgbClr val="000000">
                      <a:alpha val="43137"/>
                    </a:srgbClr>
                  </a:outerShdw>
                </a:effectLst>
                <a:latin typeface="Source Sans Pro"/>
                <a:ea typeface="Source Sans Pro"/>
                <a:cs typeface="Source Sans Pro"/>
                <a:sym typeface="Source Sans Pro"/>
              </a:rPr>
              <a:t>Makeathon</a:t>
            </a:r>
            <a:r>
              <a:rPr lang="en-US" sz="4800" b="1" i="1" u="none" strike="noStrike" cap="none" dirty="0">
                <a:solidFill>
                  <a:schemeClr val="bg1">
                    <a:lumMod val="95000"/>
                  </a:schemeClr>
                </a:solidFill>
                <a:effectLst>
                  <a:outerShdw blurRad="38100" dist="38100" dir="2700000" algn="tl">
                    <a:srgbClr val="000000">
                      <a:alpha val="43137"/>
                    </a:srgbClr>
                  </a:outerShdw>
                </a:effectLst>
                <a:latin typeface="Source Sans Pro"/>
                <a:ea typeface="Source Sans Pro"/>
                <a:cs typeface="Source Sans Pro"/>
                <a:sym typeface="Source Sans Pro"/>
              </a:rPr>
              <a:t> 2024</a:t>
            </a:r>
          </a:p>
        </p:txBody>
      </p:sp>
      <p:sp>
        <p:nvSpPr>
          <p:cNvPr id="105" name="Google Shape;105;p13"/>
          <p:cNvSpPr txBox="1"/>
          <p:nvPr/>
        </p:nvSpPr>
        <p:spPr>
          <a:xfrm>
            <a:off x="682906" y="4173778"/>
            <a:ext cx="10380575" cy="444603"/>
          </a:xfrm>
          <a:prstGeom prst="rect">
            <a:avLst/>
          </a:prstGeom>
          <a:noFill/>
          <a:ln>
            <a:noFill/>
          </a:ln>
        </p:spPr>
        <p:txBody>
          <a:bodyPr spcFirstLastPara="1" wrap="square" lIns="0" tIns="0" rIns="0" bIns="0" anchor="b" anchorCtr="0">
            <a:noAutofit/>
          </a:bodyPr>
          <a:lstStyle/>
          <a:p>
            <a:pPr marL="0" marR="0" lvl="0" indent="0" algn="ctr" rtl="0">
              <a:lnSpc>
                <a:spcPct val="110000"/>
              </a:lnSpc>
              <a:spcBef>
                <a:spcPts val="0"/>
              </a:spcBef>
              <a:spcAft>
                <a:spcPts val="0"/>
              </a:spcAft>
              <a:buClr>
                <a:schemeClr val="dk1"/>
              </a:buClr>
              <a:buSzPts val="2800"/>
              <a:buFont typeface="Source Sans Pro"/>
              <a:buNone/>
            </a:pPr>
            <a:r>
              <a:rPr lang="en-US" sz="6000" b="1" i="1" u="none" strike="noStrike" cap="none" dirty="0">
                <a:solidFill>
                  <a:schemeClr val="bg1">
                    <a:lumMod val="95000"/>
                  </a:schemeClr>
                </a:solidFill>
                <a:latin typeface="Source Sans Pro"/>
                <a:ea typeface="Source Sans Pro"/>
                <a:cs typeface="Source Sans Pro"/>
                <a:sym typeface="Source Sans Pro"/>
              </a:rPr>
              <a:t>Automated Financial Planning</a:t>
            </a:r>
          </a:p>
        </p:txBody>
      </p:sp>
      <p:pic>
        <p:nvPicPr>
          <p:cNvPr id="4" name="Picture 3">
            <a:extLst>
              <a:ext uri="{FF2B5EF4-FFF2-40B4-BE49-F238E27FC236}">
                <a16:creationId xmlns:a16="http://schemas.microsoft.com/office/drawing/2014/main" id="{EA3E710B-94E2-FA7E-DD7E-8C673DE92D5E}"/>
              </a:ext>
            </a:extLst>
          </p:cNvPr>
          <p:cNvPicPr>
            <a:picLocks noChangeAspect="1"/>
          </p:cNvPicPr>
          <p:nvPr/>
        </p:nvPicPr>
        <p:blipFill rotWithShape="1">
          <a:blip r:embed="rId4"/>
          <a:srcRect b="41619"/>
          <a:stretch/>
        </p:blipFill>
        <p:spPr>
          <a:xfrm>
            <a:off x="0" y="-63166"/>
            <a:ext cx="12240126" cy="3492166"/>
          </a:xfrm>
          <a:prstGeom prst="rect">
            <a:avLst/>
          </a:prstGeom>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ppt_w</p:attrName>
                                        </p:attrNameLst>
                                      </p:cBhvr>
                                      <p:tavLst>
                                        <p:tav tm="0">
                                          <p:val>
                                            <p:fltVal val="0"/>
                                          </p:val>
                                        </p:tav>
                                        <p:tav tm="100000">
                                          <p:val>
                                            <p:strVal val="#ppt_w"/>
                                          </p:val>
                                        </p:tav>
                                      </p:tavLst>
                                    </p:anim>
                                    <p:anim calcmode="lin" valueType="num">
                                      <p:cBhvr>
                                        <p:cTn id="8" dur="500" fill="hold"/>
                                        <p:tgtEl>
                                          <p:spTgt spid="105"/>
                                        </p:tgtEl>
                                        <p:attrNameLst>
                                          <p:attrName>ppt_h</p:attrName>
                                        </p:attrNameLst>
                                      </p:cBhvr>
                                      <p:tavLst>
                                        <p:tav tm="0">
                                          <p:val>
                                            <p:fltVal val="0"/>
                                          </p:val>
                                        </p:tav>
                                        <p:tav tm="100000">
                                          <p:val>
                                            <p:strVal val="#ppt_h"/>
                                          </p:val>
                                        </p:tav>
                                      </p:tavLst>
                                    </p:anim>
                                    <p:animEffect transition="in" filter="fade">
                                      <p:cBhvr>
                                        <p:cTn id="9"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B932B6-34F9-A83D-A2A3-704A24751F8C}"/>
              </a:ext>
            </a:extLst>
          </p:cNvPr>
          <p:cNvSpPr txBox="1"/>
          <p:nvPr/>
        </p:nvSpPr>
        <p:spPr>
          <a:xfrm>
            <a:off x="417871" y="0"/>
            <a:ext cx="11356257" cy="1176797"/>
          </a:xfrm>
          <a:prstGeom prst="rect">
            <a:avLst/>
          </a:prstGeom>
          <a:noFill/>
        </p:spPr>
        <p:txBody>
          <a:bodyPr wrap="square">
            <a:spAutoFit/>
          </a:bodyPr>
          <a:lstStyle/>
          <a:p>
            <a:pPr marL="101600" marR="0" lvl="0" algn="l" rtl="0">
              <a:lnSpc>
                <a:spcPct val="115000"/>
              </a:lnSpc>
              <a:spcBef>
                <a:spcPts val="0"/>
              </a:spcBef>
              <a:spcAft>
                <a:spcPts val="0"/>
              </a:spcAft>
              <a:buClr>
                <a:srgbClr val="FFFFFF"/>
              </a:buClr>
              <a:buSzPts val="2000"/>
            </a:pPr>
            <a:r>
              <a:rPr lang="en-US" sz="3200" i="1" dirty="0">
                <a:solidFill>
                  <a:srgbClr val="1D41D5"/>
                </a:solidFill>
                <a:effectLst>
                  <a:outerShdw blurRad="38100" dist="38100" dir="2700000" algn="tl">
                    <a:srgbClr val="000000">
                      <a:alpha val="43137"/>
                    </a:srgbClr>
                  </a:outerShdw>
                </a:effectLst>
                <a:latin typeface="+mn-lt"/>
                <a:ea typeface="Source Sans Pro"/>
                <a:cs typeface="Source Sans Pro"/>
                <a:sym typeface="Source Sans Pro"/>
              </a:rPr>
              <a:t>How easily can your solution be implemented and how effective will it be?</a:t>
            </a:r>
            <a:endParaRPr lang="en-US" sz="3200" b="0" i="1" u="none" strike="noStrike" cap="none" dirty="0">
              <a:solidFill>
                <a:srgbClr val="1D41D5"/>
              </a:solidFill>
              <a:effectLst>
                <a:outerShdw blurRad="38100" dist="38100" dir="2700000" algn="tl">
                  <a:srgbClr val="000000">
                    <a:alpha val="43137"/>
                  </a:srgbClr>
                </a:outerShdw>
              </a:effectLst>
              <a:latin typeface="+mn-lt"/>
              <a:ea typeface="Calibri" panose="020F0502020204030204"/>
              <a:cs typeface="Calibri" panose="020F0502020204030204"/>
              <a:sym typeface="Calibri" panose="020F0502020204030204"/>
            </a:endParaRPr>
          </a:p>
        </p:txBody>
      </p:sp>
      <p:sp>
        <p:nvSpPr>
          <p:cNvPr id="5" name="TextBox 4">
            <a:extLst>
              <a:ext uri="{FF2B5EF4-FFF2-40B4-BE49-F238E27FC236}">
                <a16:creationId xmlns:a16="http://schemas.microsoft.com/office/drawing/2014/main" id="{9870883B-47C6-BF0C-D29C-60F9E86DCAEA}"/>
              </a:ext>
            </a:extLst>
          </p:cNvPr>
          <p:cNvSpPr txBox="1"/>
          <p:nvPr/>
        </p:nvSpPr>
        <p:spPr>
          <a:xfrm>
            <a:off x="609600" y="1169272"/>
            <a:ext cx="10923638" cy="5162054"/>
          </a:xfrm>
          <a:prstGeom prst="rect">
            <a:avLst/>
          </a:prstGeom>
          <a:noFill/>
        </p:spPr>
        <p:txBody>
          <a:bodyPr wrap="square">
            <a:spAutoFit/>
          </a:bodyPr>
          <a:lstStyle/>
          <a:p>
            <a:pPr marL="101600" marR="0" lvl="0" algn="l" rtl="0">
              <a:lnSpc>
                <a:spcPct val="115000"/>
              </a:lnSpc>
              <a:spcBef>
                <a:spcPts val="0"/>
              </a:spcBef>
              <a:spcAft>
                <a:spcPts val="0"/>
              </a:spcAft>
              <a:buClr>
                <a:srgbClr val="FFFFFF"/>
              </a:buClr>
              <a:buSzPts val="2000"/>
            </a:pPr>
            <a:r>
              <a:rPr lang="en-US" sz="1800" i="1" dirty="0">
                <a:solidFill>
                  <a:schemeClr val="dk1"/>
                </a:solidFill>
                <a:latin typeface="+mn-lt"/>
                <a:ea typeface="Source Sans Pro"/>
                <a:cs typeface="Source Sans Pro"/>
                <a:sym typeface="Source Sans Pro"/>
              </a:rPr>
              <a:t>1. </a:t>
            </a:r>
            <a:r>
              <a:rPr lang="en-US" sz="1800" b="1" i="1" u="sng" dirty="0">
                <a:solidFill>
                  <a:schemeClr val="dk1"/>
                </a:solidFill>
                <a:latin typeface="+mn-lt"/>
                <a:ea typeface="Source Sans Pro"/>
                <a:cs typeface="Source Sans Pro"/>
                <a:sym typeface="Source Sans Pro"/>
              </a:rPr>
              <a:t>User-Friendly Interface</a:t>
            </a:r>
            <a:r>
              <a:rPr lang="en-US" sz="1800" i="1" dirty="0">
                <a:solidFill>
                  <a:schemeClr val="dk1"/>
                </a:solidFill>
                <a:latin typeface="+mn-lt"/>
                <a:ea typeface="Source Sans Pro"/>
                <a:cs typeface="Source Sans Pro"/>
                <a:sym typeface="Source Sans Pro"/>
              </a:rPr>
              <a:t>: Our solution offers a clear </a:t>
            </a:r>
            <a:r>
              <a:rPr lang="en-US" sz="1800" b="1" i="1" dirty="0">
                <a:solidFill>
                  <a:srgbClr val="1D41D5"/>
                </a:solidFill>
                <a:latin typeface="+mn-lt"/>
                <a:ea typeface="Source Sans Pro"/>
                <a:cs typeface="Source Sans Pro"/>
                <a:sym typeface="Source Sans Pro"/>
              </a:rPr>
              <a:t>dashboard </a:t>
            </a:r>
            <a:r>
              <a:rPr lang="en-US" sz="1800" i="1" dirty="0">
                <a:solidFill>
                  <a:schemeClr val="dk1"/>
                </a:solidFill>
                <a:latin typeface="+mn-lt"/>
                <a:ea typeface="Source Sans Pro"/>
                <a:cs typeface="Source Sans Pro"/>
                <a:sym typeface="Source Sans Pro"/>
              </a:rPr>
              <a:t>with all necessary information readily available. Users can easily navigate and </a:t>
            </a:r>
            <a:r>
              <a:rPr lang="en-US" sz="1800" b="1" i="1" dirty="0">
                <a:solidFill>
                  <a:srgbClr val="1D41D5"/>
                </a:solidFill>
                <a:latin typeface="+mn-lt"/>
                <a:ea typeface="Source Sans Pro"/>
                <a:cs typeface="Source Sans Pro"/>
                <a:sym typeface="Source Sans Pro"/>
              </a:rPr>
              <a:t>understand their finances </a:t>
            </a:r>
            <a:r>
              <a:rPr lang="en-US" sz="1800" i="1" dirty="0">
                <a:solidFill>
                  <a:schemeClr val="dk1"/>
                </a:solidFill>
                <a:latin typeface="+mn-lt"/>
                <a:ea typeface="Source Sans Pro"/>
                <a:cs typeface="Source Sans Pro"/>
                <a:sym typeface="Source Sans Pro"/>
              </a:rPr>
              <a:t>at a glance.</a:t>
            </a:r>
          </a:p>
          <a:p>
            <a:pPr marL="101600" marR="0" lvl="0" algn="l" rtl="0">
              <a:lnSpc>
                <a:spcPct val="115000"/>
              </a:lnSpc>
              <a:spcBef>
                <a:spcPts val="0"/>
              </a:spcBef>
              <a:spcAft>
                <a:spcPts val="0"/>
              </a:spcAft>
              <a:buClr>
                <a:srgbClr val="FFFFFF"/>
              </a:buClr>
              <a:buSzPts val="2000"/>
            </a:pPr>
            <a:endParaRPr lang="en-US" sz="1800" i="1" dirty="0">
              <a:solidFill>
                <a:schemeClr val="dk1"/>
              </a:solidFill>
              <a:latin typeface="+mn-lt"/>
              <a:ea typeface="Source Sans Pro"/>
              <a:cs typeface="Source Sans Pro"/>
              <a:sym typeface="Source Sans Pro"/>
            </a:endParaRPr>
          </a:p>
          <a:p>
            <a:pPr marL="101600" marR="0" lvl="0" algn="l" rtl="0">
              <a:lnSpc>
                <a:spcPct val="115000"/>
              </a:lnSpc>
              <a:spcBef>
                <a:spcPts val="0"/>
              </a:spcBef>
              <a:spcAft>
                <a:spcPts val="0"/>
              </a:spcAft>
              <a:buClr>
                <a:srgbClr val="FFFFFF"/>
              </a:buClr>
              <a:buSzPts val="2000"/>
            </a:pPr>
            <a:r>
              <a:rPr lang="en-US" sz="1800" i="1" dirty="0">
                <a:solidFill>
                  <a:schemeClr val="dk1"/>
                </a:solidFill>
                <a:latin typeface="+mn-lt"/>
                <a:ea typeface="Source Sans Pro"/>
                <a:cs typeface="Source Sans Pro"/>
                <a:sym typeface="Source Sans Pro"/>
              </a:rPr>
              <a:t>2. </a:t>
            </a:r>
            <a:r>
              <a:rPr lang="en-US" sz="1800" b="1" i="1" u="sng" dirty="0">
                <a:solidFill>
                  <a:schemeClr val="dk1"/>
                </a:solidFill>
                <a:latin typeface="+mn-lt"/>
                <a:ea typeface="Source Sans Pro"/>
                <a:cs typeface="Source Sans Pro"/>
                <a:sym typeface="Source Sans Pro"/>
              </a:rPr>
              <a:t>Continuous Support</a:t>
            </a:r>
            <a:r>
              <a:rPr lang="en-US" sz="1800" i="1" dirty="0">
                <a:solidFill>
                  <a:schemeClr val="dk1"/>
                </a:solidFill>
                <a:latin typeface="+mn-lt"/>
                <a:ea typeface="Source Sans Pro"/>
                <a:cs typeface="Source Sans Pro"/>
                <a:sym typeface="Source Sans Pro"/>
              </a:rPr>
              <a:t>: With a </a:t>
            </a:r>
            <a:r>
              <a:rPr lang="en-US" sz="1800" b="1" i="1" dirty="0">
                <a:solidFill>
                  <a:srgbClr val="1D41D5"/>
                </a:solidFill>
                <a:latin typeface="+mn-lt"/>
                <a:ea typeface="Source Sans Pro"/>
                <a:cs typeface="Source Sans Pro"/>
                <a:sym typeface="Source Sans Pro"/>
              </a:rPr>
              <a:t>24/7 chatbot assistance</a:t>
            </a:r>
            <a:r>
              <a:rPr lang="en-US" sz="1800" b="1" i="1" dirty="0">
                <a:solidFill>
                  <a:schemeClr val="dk1"/>
                </a:solidFill>
                <a:latin typeface="+mn-lt"/>
                <a:ea typeface="Source Sans Pro"/>
                <a:cs typeface="Source Sans Pro"/>
                <a:sym typeface="Source Sans Pro"/>
              </a:rPr>
              <a:t> </a:t>
            </a:r>
            <a:r>
              <a:rPr lang="en-US" sz="1800" i="1" dirty="0">
                <a:solidFill>
                  <a:schemeClr val="dk1"/>
                </a:solidFill>
                <a:latin typeface="+mn-lt"/>
                <a:ea typeface="Source Sans Pro"/>
                <a:cs typeface="Source Sans Pro"/>
                <a:sym typeface="Source Sans Pro"/>
              </a:rPr>
              <a:t>and</a:t>
            </a:r>
            <a:r>
              <a:rPr lang="en-US" sz="1800" b="1" i="1" dirty="0">
                <a:solidFill>
                  <a:schemeClr val="dk1"/>
                </a:solidFill>
                <a:latin typeface="+mn-lt"/>
                <a:ea typeface="Source Sans Pro"/>
                <a:cs typeface="Source Sans Pro"/>
                <a:sym typeface="Source Sans Pro"/>
              </a:rPr>
              <a:t> </a:t>
            </a:r>
            <a:r>
              <a:rPr lang="en-US" sz="1800" b="1" i="1" dirty="0">
                <a:solidFill>
                  <a:srgbClr val="1D41D5"/>
                </a:solidFill>
                <a:latin typeface="+mn-lt"/>
                <a:ea typeface="Source Sans Pro"/>
                <a:cs typeface="Source Sans Pro"/>
                <a:sym typeface="Source Sans Pro"/>
              </a:rPr>
              <a:t>Financial calculators</a:t>
            </a:r>
            <a:r>
              <a:rPr lang="en-US" sz="1800" i="1" dirty="0">
                <a:solidFill>
                  <a:schemeClr val="dk1"/>
                </a:solidFill>
                <a:latin typeface="+mn-lt"/>
                <a:ea typeface="Source Sans Pro"/>
                <a:cs typeface="Source Sans Pro"/>
                <a:sym typeface="Source Sans Pro"/>
              </a:rPr>
              <a:t> users can get </a:t>
            </a:r>
            <a:r>
              <a:rPr lang="en-US" sz="1800" b="1" i="1" dirty="0">
                <a:solidFill>
                  <a:srgbClr val="1D41D5"/>
                </a:solidFill>
                <a:latin typeface="+mn-lt"/>
                <a:ea typeface="Source Sans Pro"/>
                <a:cs typeface="Source Sans Pro"/>
                <a:sym typeface="Source Sans Pro"/>
              </a:rPr>
              <a:t>instant support </a:t>
            </a:r>
            <a:r>
              <a:rPr lang="en-US" sz="1800" i="1" dirty="0">
                <a:solidFill>
                  <a:schemeClr val="dk1"/>
                </a:solidFill>
                <a:latin typeface="+mn-lt"/>
                <a:ea typeface="Source Sans Pro"/>
                <a:cs typeface="Source Sans Pro"/>
                <a:sym typeface="Source Sans Pro"/>
              </a:rPr>
              <a:t>whenever they need it, ensuring they never feel stranded or confused while using the platform.</a:t>
            </a:r>
          </a:p>
          <a:p>
            <a:pPr marL="101600" marR="0" lvl="0" algn="l" rtl="0">
              <a:lnSpc>
                <a:spcPct val="115000"/>
              </a:lnSpc>
              <a:spcBef>
                <a:spcPts val="0"/>
              </a:spcBef>
              <a:spcAft>
                <a:spcPts val="0"/>
              </a:spcAft>
              <a:buClr>
                <a:srgbClr val="FFFFFF"/>
              </a:buClr>
              <a:buSzPts val="2000"/>
            </a:pPr>
            <a:endParaRPr lang="en-US" sz="1800" i="1" dirty="0">
              <a:solidFill>
                <a:schemeClr val="dk1"/>
              </a:solidFill>
              <a:latin typeface="+mn-lt"/>
              <a:ea typeface="Source Sans Pro"/>
              <a:cs typeface="Source Sans Pro"/>
              <a:sym typeface="Source Sans Pro"/>
            </a:endParaRPr>
          </a:p>
          <a:p>
            <a:pPr marL="101600" marR="0" lvl="0" algn="l" rtl="0">
              <a:lnSpc>
                <a:spcPct val="115000"/>
              </a:lnSpc>
              <a:spcBef>
                <a:spcPts val="0"/>
              </a:spcBef>
              <a:spcAft>
                <a:spcPts val="0"/>
              </a:spcAft>
              <a:buClr>
                <a:srgbClr val="FFFFFF"/>
              </a:buClr>
              <a:buSzPts val="2000"/>
            </a:pPr>
            <a:r>
              <a:rPr lang="en-US" sz="1800" i="1" dirty="0">
                <a:solidFill>
                  <a:schemeClr val="dk1"/>
                </a:solidFill>
                <a:latin typeface="+mn-lt"/>
                <a:ea typeface="Source Sans Pro"/>
                <a:cs typeface="Source Sans Pro"/>
                <a:sym typeface="Source Sans Pro"/>
              </a:rPr>
              <a:t>3. </a:t>
            </a:r>
            <a:r>
              <a:rPr lang="en-US" sz="1800" b="1" i="1" u="sng" dirty="0">
                <a:solidFill>
                  <a:schemeClr val="dk1"/>
                </a:solidFill>
                <a:latin typeface="+mn-lt"/>
                <a:ea typeface="Source Sans Pro"/>
                <a:cs typeface="Source Sans Pro"/>
                <a:sym typeface="Source Sans Pro"/>
              </a:rPr>
              <a:t>Security Assurance</a:t>
            </a:r>
            <a:r>
              <a:rPr lang="en-US" sz="1800" i="1" dirty="0">
                <a:solidFill>
                  <a:schemeClr val="dk1"/>
                </a:solidFill>
                <a:latin typeface="+mn-lt"/>
                <a:ea typeface="Source Sans Pro"/>
                <a:cs typeface="Source Sans Pro"/>
                <a:sym typeface="Source Sans Pro"/>
              </a:rPr>
              <a:t>: All user data is </a:t>
            </a:r>
            <a:r>
              <a:rPr lang="en-US" sz="1800" b="1" i="1" dirty="0">
                <a:solidFill>
                  <a:srgbClr val="1D41D5"/>
                </a:solidFill>
                <a:latin typeface="+mn-lt"/>
                <a:ea typeface="Source Sans Pro"/>
                <a:cs typeface="Source Sans Pro"/>
                <a:sym typeface="Source Sans Pro"/>
              </a:rPr>
              <a:t>end-to-end encrypted</a:t>
            </a:r>
            <a:r>
              <a:rPr lang="en-US" sz="1800" i="1" dirty="0">
                <a:solidFill>
                  <a:srgbClr val="1D41D5"/>
                </a:solidFill>
                <a:latin typeface="+mn-lt"/>
                <a:ea typeface="Source Sans Pro"/>
                <a:cs typeface="Source Sans Pro"/>
                <a:sym typeface="Source Sans Pro"/>
              </a:rPr>
              <a:t>, </a:t>
            </a:r>
            <a:r>
              <a:rPr lang="en-US" sz="1800" b="1" i="1" dirty="0">
                <a:solidFill>
                  <a:srgbClr val="1D41D5"/>
                </a:solidFill>
                <a:latin typeface="+mn-lt"/>
                <a:ea typeface="Source Sans Pro"/>
                <a:cs typeface="Source Sans Pro"/>
                <a:sym typeface="Source Sans Pro"/>
              </a:rPr>
              <a:t>guaranteeing privacy</a:t>
            </a:r>
            <a:r>
              <a:rPr lang="en-US" sz="1800" i="1" dirty="0">
                <a:solidFill>
                  <a:srgbClr val="1D41D5"/>
                </a:solidFill>
                <a:latin typeface="+mn-lt"/>
                <a:ea typeface="Source Sans Pro"/>
                <a:cs typeface="Source Sans Pro"/>
                <a:sym typeface="Source Sans Pro"/>
              </a:rPr>
              <a:t> </a:t>
            </a:r>
            <a:r>
              <a:rPr lang="en-US" sz="1800" i="1" dirty="0">
                <a:solidFill>
                  <a:schemeClr val="dk1"/>
                </a:solidFill>
                <a:latin typeface="+mn-lt"/>
                <a:ea typeface="Source Sans Pro"/>
                <a:cs typeface="Source Sans Pro"/>
                <a:sym typeface="Source Sans Pro"/>
              </a:rPr>
              <a:t>and protection against unauthorized access. Users can </a:t>
            </a:r>
            <a:r>
              <a:rPr lang="en-US" sz="1800" b="1" i="1" dirty="0">
                <a:solidFill>
                  <a:srgbClr val="1D41D5"/>
                </a:solidFill>
                <a:latin typeface="+mn-lt"/>
                <a:ea typeface="Source Sans Pro"/>
                <a:cs typeface="Source Sans Pro"/>
                <a:sym typeface="Source Sans Pro"/>
              </a:rPr>
              <a:t>trust </a:t>
            </a:r>
            <a:r>
              <a:rPr lang="en-US" sz="1800" i="1" dirty="0">
                <a:solidFill>
                  <a:schemeClr val="dk1"/>
                </a:solidFill>
                <a:latin typeface="+mn-lt"/>
                <a:ea typeface="Source Sans Pro"/>
                <a:cs typeface="Source Sans Pro"/>
                <a:sym typeface="Source Sans Pro"/>
              </a:rPr>
              <a:t>that their sensitive information remains secure.</a:t>
            </a:r>
          </a:p>
          <a:p>
            <a:pPr marL="101600" marR="0" lvl="0" algn="l" rtl="0">
              <a:lnSpc>
                <a:spcPct val="115000"/>
              </a:lnSpc>
              <a:spcBef>
                <a:spcPts val="0"/>
              </a:spcBef>
              <a:spcAft>
                <a:spcPts val="0"/>
              </a:spcAft>
              <a:buClr>
                <a:srgbClr val="FFFFFF"/>
              </a:buClr>
              <a:buSzPts val="2000"/>
            </a:pPr>
            <a:endParaRPr lang="en-US" sz="1800" i="1" dirty="0">
              <a:solidFill>
                <a:schemeClr val="dk1"/>
              </a:solidFill>
              <a:latin typeface="+mn-lt"/>
              <a:ea typeface="Source Sans Pro"/>
              <a:cs typeface="Source Sans Pro"/>
              <a:sym typeface="Source Sans Pro"/>
            </a:endParaRPr>
          </a:p>
          <a:p>
            <a:pPr marL="101600" marR="0" lvl="0" algn="l" rtl="0">
              <a:lnSpc>
                <a:spcPct val="115000"/>
              </a:lnSpc>
              <a:spcBef>
                <a:spcPts val="0"/>
              </a:spcBef>
              <a:spcAft>
                <a:spcPts val="0"/>
              </a:spcAft>
              <a:buClr>
                <a:srgbClr val="FFFFFF"/>
              </a:buClr>
              <a:buSzPts val="2000"/>
            </a:pPr>
            <a:r>
              <a:rPr lang="en-US" sz="1800" i="1" dirty="0">
                <a:solidFill>
                  <a:schemeClr val="dk1"/>
                </a:solidFill>
                <a:latin typeface="+mn-lt"/>
                <a:ea typeface="Source Sans Pro"/>
                <a:cs typeface="Source Sans Pro"/>
                <a:sym typeface="Source Sans Pro"/>
              </a:rPr>
              <a:t>4. </a:t>
            </a:r>
            <a:r>
              <a:rPr lang="en-US" sz="1800" b="1" i="1" u="sng" dirty="0">
                <a:solidFill>
                  <a:schemeClr val="dk1"/>
                </a:solidFill>
                <a:latin typeface="+mn-lt"/>
                <a:ea typeface="Source Sans Pro"/>
                <a:cs typeface="Source Sans Pro"/>
                <a:sym typeface="Source Sans Pro"/>
              </a:rPr>
              <a:t>Personalized Recommendations</a:t>
            </a:r>
            <a:r>
              <a:rPr lang="en-US" sz="1800" i="1" dirty="0">
                <a:solidFill>
                  <a:schemeClr val="dk1"/>
                </a:solidFill>
                <a:latin typeface="+mn-lt"/>
                <a:ea typeface="Source Sans Pro"/>
                <a:cs typeface="Source Sans Pro"/>
                <a:sym typeface="Source Sans Pro"/>
              </a:rPr>
              <a:t>: Leveraging advanced AI, our solution provides personalized recommendations tailored to each user's financial goals and preferences, </a:t>
            </a:r>
            <a:r>
              <a:rPr lang="en-US" sz="1800" b="1" i="1" dirty="0">
                <a:solidFill>
                  <a:srgbClr val="1D41D5"/>
                </a:solidFill>
                <a:latin typeface="+mn-lt"/>
                <a:ea typeface="Source Sans Pro"/>
                <a:cs typeface="Source Sans Pro"/>
                <a:sym typeface="Source Sans Pro"/>
              </a:rPr>
              <a:t>ensuring relevance </a:t>
            </a:r>
            <a:r>
              <a:rPr lang="en-US" sz="1800" i="1" dirty="0">
                <a:solidFill>
                  <a:schemeClr val="dk1"/>
                </a:solidFill>
                <a:latin typeface="+mn-lt"/>
                <a:ea typeface="Source Sans Pro"/>
                <a:cs typeface="Source Sans Pro"/>
                <a:sym typeface="Source Sans Pro"/>
              </a:rPr>
              <a:t>and effectiveness in managing their finances.</a:t>
            </a:r>
          </a:p>
          <a:p>
            <a:pPr marL="101600" marR="0" lvl="0" algn="l" rtl="0">
              <a:lnSpc>
                <a:spcPct val="115000"/>
              </a:lnSpc>
              <a:spcBef>
                <a:spcPts val="0"/>
              </a:spcBef>
              <a:spcAft>
                <a:spcPts val="0"/>
              </a:spcAft>
              <a:buClr>
                <a:srgbClr val="FFFFFF"/>
              </a:buClr>
              <a:buSzPts val="2000"/>
            </a:pPr>
            <a:endParaRPr lang="en-US" sz="1800" i="1" dirty="0">
              <a:solidFill>
                <a:schemeClr val="dk1"/>
              </a:solidFill>
              <a:latin typeface="+mn-lt"/>
              <a:ea typeface="Source Sans Pro"/>
              <a:cs typeface="Source Sans Pro"/>
              <a:sym typeface="Source Sans Pro"/>
            </a:endParaRPr>
          </a:p>
          <a:p>
            <a:pPr marL="101600" marR="0" lvl="0" algn="l" rtl="0">
              <a:lnSpc>
                <a:spcPct val="115000"/>
              </a:lnSpc>
              <a:spcBef>
                <a:spcPts val="0"/>
              </a:spcBef>
              <a:spcAft>
                <a:spcPts val="0"/>
              </a:spcAft>
              <a:buClr>
                <a:srgbClr val="FFFFFF"/>
              </a:buClr>
              <a:buSzPts val="2000"/>
            </a:pPr>
            <a:r>
              <a:rPr lang="en-US" sz="1800" i="1" dirty="0">
                <a:solidFill>
                  <a:schemeClr val="dk1"/>
                </a:solidFill>
                <a:latin typeface="+mn-lt"/>
                <a:ea typeface="Source Sans Pro"/>
                <a:cs typeface="Source Sans Pro"/>
                <a:sym typeface="Source Sans Pro"/>
              </a:rPr>
              <a:t>5. </a:t>
            </a:r>
            <a:r>
              <a:rPr lang="en-US" sz="1800" b="1" i="1" u="sng" dirty="0">
                <a:solidFill>
                  <a:schemeClr val="dk1"/>
                </a:solidFill>
                <a:latin typeface="+mn-lt"/>
                <a:ea typeface="Source Sans Pro"/>
                <a:cs typeface="Source Sans Pro"/>
                <a:sym typeface="Source Sans Pro"/>
              </a:rPr>
              <a:t>Convenient Reminders and Notifications</a:t>
            </a:r>
            <a:r>
              <a:rPr lang="en-US" sz="1800" i="1" dirty="0">
                <a:solidFill>
                  <a:schemeClr val="dk1"/>
                </a:solidFill>
                <a:latin typeface="+mn-lt"/>
                <a:ea typeface="Source Sans Pro"/>
                <a:cs typeface="Source Sans Pro"/>
                <a:sym typeface="Source Sans Pro"/>
              </a:rPr>
              <a:t>: Users receive </a:t>
            </a:r>
            <a:r>
              <a:rPr lang="en-US" sz="1800" b="1" i="1" dirty="0">
                <a:solidFill>
                  <a:srgbClr val="1D41D5"/>
                </a:solidFill>
                <a:latin typeface="+mn-lt"/>
                <a:ea typeface="Source Sans Pro"/>
                <a:cs typeface="Source Sans Pro"/>
                <a:sym typeface="Source Sans Pro"/>
              </a:rPr>
              <a:t>timely reminders</a:t>
            </a:r>
            <a:r>
              <a:rPr lang="en-US" sz="1800" i="1" dirty="0">
                <a:solidFill>
                  <a:srgbClr val="1D41D5"/>
                </a:solidFill>
                <a:latin typeface="+mn-lt"/>
                <a:ea typeface="Source Sans Pro"/>
                <a:cs typeface="Source Sans Pro"/>
                <a:sym typeface="Source Sans Pro"/>
              </a:rPr>
              <a:t> </a:t>
            </a:r>
            <a:r>
              <a:rPr lang="en-US" sz="1800" i="1" dirty="0">
                <a:solidFill>
                  <a:schemeClr val="dk1"/>
                </a:solidFill>
                <a:latin typeface="+mn-lt"/>
                <a:ea typeface="Source Sans Pro"/>
                <a:cs typeface="Source Sans Pro"/>
                <a:sym typeface="Source Sans Pro"/>
              </a:rPr>
              <a:t>for bill payments and savings targets, helping them </a:t>
            </a:r>
            <a:r>
              <a:rPr lang="en-US" sz="1800" b="1" i="1" dirty="0">
                <a:solidFill>
                  <a:srgbClr val="1D41D5"/>
                </a:solidFill>
                <a:latin typeface="+mn-lt"/>
                <a:ea typeface="Source Sans Pro"/>
                <a:cs typeface="Source Sans Pro"/>
                <a:sym typeface="Source Sans Pro"/>
              </a:rPr>
              <a:t>stay organized </a:t>
            </a:r>
            <a:r>
              <a:rPr lang="en-US" sz="1800" i="1" dirty="0">
                <a:solidFill>
                  <a:schemeClr val="dk1"/>
                </a:solidFill>
                <a:latin typeface="+mn-lt"/>
                <a:ea typeface="Source Sans Pro"/>
                <a:cs typeface="Source Sans Pro"/>
                <a:sym typeface="Source Sans Pro"/>
              </a:rPr>
              <a:t>and </a:t>
            </a:r>
            <a:r>
              <a:rPr lang="en-US" sz="1800" b="1" i="1" dirty="0">
                <a:solidFill>
                  <a:srgbClr val="1D41D5"/>
                </a:solidFill>
                <a:latin typeface="+mn-lt"/>
                <a:ea typeface="Source Sans Pro"/>
                <a:cs typeface="Source Sans Pro"/>
                <a:sym typeface="Source Sans Pro"/>
              </a:rPr>
              <a:t>on track </a:t>
            </a:r>
            <a:r>
              <a:rPr lang="en-US" sz="1800" i="1" dirty="0">
                <a:solidFill>
                  <a:schemeClr val="dk1"/>
                </a:solidFill>
                <a:latin typeface="+mn-lt"/>
                <a:ea typeface="Source Sans Pro"/>
                <a:cs typeface="Source Sans Pro"/>
                <a:sym typeface="Source Sans Pro"/>
              </a:rPr>
              <a:t>with their financial responsibilities and goals.</a:t>
            </a:r>
            <a:endParaRPr lang="en-US" sz="1800" b="0" i="1" u="none" strike="noStrike" cap="none" dirty="0">
              <a:solidFill>
                <a:schemeClr val="dk1"/>
              </a:solidFill>
              <a:latin typeface="+mn-lt"/>
              <a:ea typeface="Calibri" panose="020F0502020204030204"/>
              <a:cs typeface="Calibri" panose="020F0502020204030204"/>
              <a:sym typeface="Calibri" panose="020F0502020204030204"/>
            </a:endParaRPr>
          </a:p>
        </p:txBody>
      </p:sp>
      <p:pic>
        <p:nvPicPr>
          <p:cNvPr id="6" name="Picture 5">
            <a:extLst>
              <a:ext uri="{FF2B5EF4-FFF2-40B4-BE49-F238E27FC236}">
                <a16:creationId xmlns:a16="http://schemas.microsoft.com/office/drawing/2014/main" id="{DAC8A6C3-E662-2191-43C3-484027644558}"/>
              </a:ext>
            </a:extLst>
          </p:cNvPr>
          <p:cNvPicPr>
            <a:picLocks noChangeAspect="1"/>
          </p:cNvPicPr>
          <p:nvPr/>
        </p:nvPicPr>
        <p:blipFill rotWithShape="1">
          <a:blip r:embed="rId2"/>
          <a:srcRect t="44328" b="9763"/>
          <a:stretch/>
        </p:blipFill>
        <p:spPr>
          <a:xfrm>
            <a:off x="0" y="6331974"/>
            <a:ext cx="12192000" cy="55366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5"/>
          <p:cNvSpPr txBox="1"/>
          <p:nvPr/>
        </p:nvSpPr>
        <p:spPr>
          <a:xfrm>
            <a:off x="405732" y="1041653"/>
            <a:ext cx="11786268" cy="5189220"/>
          </a:xfrm>
          <a:prstGeom prst="rect">
            <a:avLst/>
          </a:prstGeom>
          <a:noFill/>
          <a:ln>
            <a:noFill/>
          </a:ln>
        </p:spPr>
        <p:txBody>
          <a:bodyPr spcFirstLastPara="1" wrap="square" lIns="0" tIns="0" rIns="0" bIns="0" anchor="t" anchorCtr="0">
            <a:noAutofit/>
          </a:bodyPr>
          <a:lstStyle/>
          <a:p>
            <a:pPr marL="0" marR="0" lvl="2" indent="0" algn="l" rtl="0">
              <a:lnSpc>
                <a:spcPct val="110000"/>
              </a:lnSpc>
              <a:spcBef>
                <a:spcPts val="0"/>
              </a:spcBef>
              <a:spcAft>
                <a:spcPts val="0"/>
              </a:spcAft>
              <a:buClr>
                <a:srgbClr val="FFFFFF"/>
              </a:buClr>
              <a:buSzPts val="1600"/>
              <a:buFont typeface="Noto Sans Symbols"/>
              <a:buNone/>
            </a:pPr>
            <a:r>
              <a:rPr lang="en-IN" sz="1600" i="1" u="none" strike="noStrike" cap="none" dirty="0">
                <a:solidFill>
                  <a:schemeClr val="tx1">
                    <a:lumMod val="95000"/>
                    <a:lumOff val="5000"/>
                  </a:schemeClr>
                </a:solidFill>
                <a:latin typeface="+mn-lt"/>
                <a:ea typeface="Source Sans Pro"/>
                <a:cs typeface="Source Sans Pro"/>
                <a:sym typeface="Source Sans Pro"/>
              </a:rPr>
              <a:t> </a:t>
            </a:r>
            <a:r>
              <a:rPr lang="en-US" sz="1600" i="1" u="none" strike="noStrike" cap="none" dirty="0">
                <a:solidFill>
                  <a:schemeClr val="tx1">
                    <a:lumMod val="95000"/>
                    <a:lumOff val="5000"/>
                  </a:schemeClr>
                </a:solidFill>
                <a:latin typeface="+mn-lt"/>
                <a:ea typeface="Source Sans Pro"/>
                <a:cs typeface="Source Sans Pro"/>
                <a:sym typeface="Source Sans Pro"/>
              </a:rPr>
              <a:t>To measure the extent of scalability and usability of automated financial planning :</a:t>
            </a:r>
          </a:p>
          <a:p>
            <a:pPr marL="0" marR="0" lvl="2" indent="0" algn="l" rtl="0">
              <a:lnSpc>
                <a:spcPct val="110000"/>
              </a:lnSpc>
              <a:spcBef>
                <a:spcPts val="0"/>
              </a:spcBef>
              <a:spcAft>
                <a:spcPts val="0"/>
              </a:spcAft>
              <a:buClr>
                <a:srgbClr val="FFFFFF"/>
              </a:buClr>
              <a:buSzPts val="1600"/>
              <a:buFont typeface="Noto Sans Symbols"/>
              <a:buNone/>
            </a:pPr>
            <a:endParaRPr lang="en-US" sz="1600" i="1" dirty="0">
              <a:solidFill>
                <a:schemeClr val="tx1">
                  <a:lumMod val="95000"/>
                  <a:lumOff val="5000"/>
                </a:schemeClr>
              </a:solidFill>
              <a:latin typeface="+mn-lt"/>
              <a:ea typeface="Source Sans Pro"/>
              <a:cs typeface="Source Sans Pro"/>
              <a:sym typeface="Source Sans Pro"/>
            </a:endParaRPr>
          </a:p>
          <a:p>
            <a:pPr marL="0" marR="0" lvl="2" indent="0" algn="l" rtl="0">
              <a:lnSpc>
                <a:spcPct val="110000"/>
              </a:lnSpc>
              <a:spcBef>
                <a:spcPts val="0"/>
              </a:spcBef>
              <a:spcAft>
                <a:spcPts val="0"/>
              </a:spcAft>
              <a:buClr>
                <a:srgbClr val="FFFFFF"/>
              </a:buClr>
              <a:buSzPts val="1600"/>
              <a:buFont typeface="Noto Sans Symbols"/>
              <a:buNone/>
            </a:pPr>
            <a:r>
              <a:rPr lang="en-US" sz="1600" i="1" u="none" strike="noStrike" cap="none" dirty="0">
                <a:solidFill>
                  <a:schemeClr val="tx1">
                    <a:lumMod val="95000"/>
                    <a:lumOff val="5000"/>
                  </a:schemeClr>
                </a:solidFill>
                <a:latin typeface="+mn-lt"/>
                <a:ea typeface="Source Sans Pro"/>
                <a:cs typeface="Source Sans Pro"/>
                <a:sym typeface="Source Sans Pro"/>
              </a:rPr>
              <a:t>1. </a:t>
            </a:r>
            <a:r>
              <a:rPr lang="en-US" sz="1600" b="1" i="1" u="sng" strike="noStrike" cap="none" dirty="0">
                <a:solidFill>
                  <a:schemeClr val="tx1">
                    <a:lumMod val="95000"/>
                    <a:lumOff val="5000"/>
                  </a:schemeClr>
                </a:solidFill>
                <a:latin typeface="+mn-lt"/>
                <a:ea typeface="Source Sans Pro"/>
                <a:cs typeface="Source Sans Pro"/>
                <a:sym typeface="Source Sans Pro"/>
              </a:rPr>
              <a:t>Transaction Volume</a:t>
            </a:r>
            <a:r>
              <a:rPr lang="en-US" sz="1600" i="1" u="none" strike="noStrike" cap="none" dirty="0">
                <a:solidFill>
                  <a:schemeClr val="tx1">
                    <a:lumMod val="95000"/>
                    <a:lumOff val="5000"/>
                  </a:schemeClr>
                </a:solidFill>
                <a:latin typeface="+mn-lt"/>
                <a:ea typeface="Source Sans Pro"/>
                <a:cs typeface="Source Sans Pro"/>
                <a:sym typeface="Source Sans Pro"/>
              </a:rPr>
              <a:t>: Measure the system's ability to handle </a:t>
            </a:r>
            <a:r>
              <a:rPr lang="en-US" sz="1600" b="1" i="1" u="none" strike="noStrike" cap="none" dirty="0">
                <a:solidFill>
                  <a:srgbClr val="1D41D5"/>
                </a:solidFill>
                <a:latin typeface="+mn-lt"/>
                <a:ea typeface="Source Sans Pro"/>
                <a:cs typeface="Source Sans Pro"/>
                <a:sym typeface="Source Sans Pro"/>
              </a:rPr>
              <a:t>increasing transaction volumes </a:t>
            </a:r>
            <a:r>
              <a:rPr lang="en-US" sz="1600" i="1" u="none" strike="noStrike" cap="none" dirty="0">
                <a:solidFill>
                  <a:schemeClr val="tx1">
                    <a:lumMod val="95000"/>
                    <a:lumOff val="5000"/>
                  </a:schemeClr>
                </a:solidFill>
                <a:latin typeface="+mn-lt"/>
                <a:ea typeface="Source Sans Pro"/>
                <a:cs typeface="Source Sans Pro"/>
                <a:sym typeface="Source Sans Pro"/>
              </a:rPr>
              <a:t>without degradation in performance or accuracy. This can be done by tracking the number of transactions processed over time.</a:t>
            </a:r>
          </a:p>
          <a:p>
            <a:pPr marL="0" marR="0" lvl="2" indent="0" algn="l" rtl="0">
              <a:lnSpc>
                <a:spcPct val="110000"/>
              </a:lnSpc>
              <a:spcBef>
                <a:spcPts val="0"/>
              </a:spcBef>
              <a:spcAft>
                <a:spcPts val="0"/>
              </a:spcAft>
              <a:buClr>
                <a:srgbClr val="FFFFFF"/>
              </a:buClr>
              <a:buSzPts val="1600"/>
              <a:buFont typeface="Noto Sans Symbols"/>
              <a:buNone/>
            </a:pPr>
            <a:endParaRPr lang="en-US" sz="1600" i="1" u="none" strike="noStrike" cap="none" dirty="0">
              <a:solidFill>
                <a:schemeClr val="tx1">
                  <a:lumMod val="95000"/>
                  <a:lumOff val="5000"/>
                </a:schemeClr>
              </a:solidFill>
              <a:latin typeface="+mn-lt"/>
              <a:ea typeface="Source Sans Pro"/>
              <a:cs typeface="Source Sans Pro"/>
              <a:sym typeface="Source Sans Pro"/>
            </a:endParaRPr>
          </a:p>
          <a:p>
            <a:pPr marL="0" marR="0" lvl="2" indent="0" algn="l" rtl="0">
              <a:lnSpc>
                <a:spcPct val="110000"/>
              </a:lnSpc>
              <a:spcBef>
                <a:spcPts val="0"/>
              </a:spcBef>
              <a:spcAft>
                <a:spcPts val="0"/>
              </a:spcAft>
              <a:buClr>
                <a:srgbClr val="FFFFFF"/>
              </a:buClr>
              <a:buSzPts val="1600"/>
              <a:buFont typeface="Noto Sans Symbols"/>
              <a:buNone/>
            </a:pPr>
            <a:r>
              <a:rPr lang="en-US" sz="1600" i="1" u="none" strike="noStrike" cap="none" dirty="0">
                <a:solidFill>
                  <a:schemeClr val="tx1">
                    <a:lumMod val="95000"/>
                    <a:lumOff val="5000"/>
                  </a:schemeClr>
                </a:solidFill>
                <a:latin typeface="+mn-lt"/>
                <a:ea typeface="Source Sans Pro"/>
                <a:cs typeface="Source Sans Pro"/>
                <a:sym typeface="Source Sans Pro"/>
              </a:rPr>
              <a:t>2. </a:t>
            </a:r>
            <a:r>
              <a:rPr lang="en-US" sz="1600" b="1" i="1" u="sng" strike="noStrike" cap="none" dirty="0">
                <a:solidFill>
                  <a:schemeClr val="tx1">
                    <a:lumMod val="95000"/>
                    <a:lumOff val="5000"/>
                  </a:schemeClr>
                </a:solidFill>
                <a:latin typeface="+mn-lt"/>
                <a:ea typeface="Source Sans Pro"/>
                <a:cs typeface="Source Sans Pro"/>
                <a:sym typeface="Source Sans Pro"/>
              </a:rPr>
              <a:t>User Load</a:t>
            </a:r>
            <a:r>
              <a:rPr lang="en-US" sz="1600" i="1" u="none" strike="noStrike" cap="none" dirty="0">
                <a:solidFill>
                  <a:schemeClr val="tx1">
                    <a:lumMod val="95000"/>
                    <a:lumOff val="5000"/>
                  </a:schemeClr>
                </a:solidFill>
                <a:latin typeface="+mn-lt"/>
                <a:ea typeface="Source Sans Pro"/>
                <a:cs typeface="Source Sans Pro"/>
                <a:sym typeface="Source Sans Pro"/>
              </a:rPr>
              <a:t>: Evaluate how well the system handles a growing number of users simultaneously accessing the platform. This can be measured by </a:t>
            </a:r>
            <a:r>
              <a:rPr lang="en-US" sz="1600" b="1" i="1" u="none" strike="noStrike" cap="none" dirty="0">
                <a:solidFill>
                  <a:srgbClr val="1D41D5"/>
                </a:solidFill>
                <a:latin typeface="+mn-lt"/>
                <a:ea typeface="Source Sans Pro"/>
                <a:cs typeface="Source Sans Pro"/>
                <a:sym typeface="Source Sans Pro"/>
              </a:rPr>
              <a:t>monitoring server response</a:t>
            </a:r>
            <a:r>
              <a:rPr lang="en-US" sz="1600" i="1" u="none" strike="noStrike" cap="none" dirty="0">
                <a:solidFill>
                  <a:schemeClr val="tx1">
                    <a:lumMod val="95000"/>
                    <a:lumOff val="5000"/>
                  </a:schemeClr>
                </a:solidFill>
                <a:latin typeface="+mn-lt"/>
                <a:ea typeface="Source Sans Pro"/>
                <a:cs typeface="Source Sans Pro"/>
                <a:sym typeface="Source Sans Pro"/>
              </a:rPr>
              <a:t> times under varying user loads.</a:t>
            </a:r>
          </a:p>
          <a:p>
            <a:pPr marL="0" marR="0" lvl="2" indent="0" algn="l" rtl="0">
              <a:lnSpc>
                <a:spcPct val="110000"/>
              </a:lnSpc>
              <a:spcBef>
                <a:spcPts val="0"/>
              </a:spcBef>
              <a:spcAft>
                <a:spcPts val="0"/>
              </a:spcAft>
              <a:buClr>
                <a:srgbClr val="FFFFFF"/>
              </a:buClr>
              <a:buSzPts val="1600"/>
              <a:buFont typeface="Noto Sans Symbols"/>
              <a:buNone/>
            </a:pPr>
            <a:endParaRPr lang="en-US" sz="1600" i="1" u="none" strike="noStrike" cap="none" dirty="0">
              <a:solidFill>
                <a:schemeClr val="tx1">
                  <a:lumMod val="95000"/>
                  <a:lumOff val="5000"/>
                </a:schemeClr>
              </a:solidFill>
              <a:latin typeface="+mn-lt"/>
              <a:ea typeface="Source Sans Pro"/>
              <a:cs typeface="Source Sans Pro"/>
              <a:sym typeface="Source Sans Pro"/>
            </a:endParaRPr>
          </a:p>
          <a:p>
            <a:pPr marL="0" marR="0" lvl="2" indent="0" algn="l" rtl="0">
              <a:lnSpc>
                <a:spcPct val="110000"/>
              </a:lnSpc>
              <a:spcBef>
                <a:spcPts val="0"/>
              </a:spcBef>
              <a:spcAft>
                <a:spcPts val="0"/>
              </a:spcAft>
              <a:buClr>
                <a:srgbClr val="FFFFFF"/>
              </a:buClr>
              <a:buSzPts val="1600"/>
              <a:buFont typeface="Noto Sans Symbols"/>
              <a:buNone/>
            </a:pPr>
            <a:r>
              <a:rPr lang="en-US" sz="1600" i="1" dirty="0">
                <a:solidFill>
                  <a:schemeClr val="tx1">
                    <a:lumMod val="95000"/>
                    <a:lumOff val="5000"/>
                  </a:schemeClr>
                </a:solidFill>
                <a:latin typeface="+mn-lt"/>
                <a:ea typeface="Source Sans Pro"/>
                <a:cs typeface="Source Sans Pro"/>
                <a:sym typeface="Source Sans Pro"/>
              </a:rPr>
              <a:t>4</a:t>
            </a:r>
            <a:r>
              <a:rPr lang="en-US" sz="1600" i="1" u="none" strike="noStrike" cap="none" dirty="0">
                <a:solidFill>
                  <a:schemeClr val="tx1">
                    <a:lumMod val="95000"/>
                    <a:lumOff val="5000"/>
                  </a:schemeClr>
                </a:solidFill>
                <a:latin typeface="+mn-lt"/>
                <a:ea typeface="Source Sans Pro"/>
                <a:cs typeface="Source Sans Pro"/>
                <a:sym typeface="Source Sans Pro"/>
              </a:rPr>
              <a:t>. </a:t>
            </a:r>
            <a:r>
              <a:rPr lang="en-US" sz="1600" b="1" i="1" u="sng" strike="noStrike" cap="none" dirty="0">
                <a:solidFill>
                  <a:schemeClr val="tx1">
                    <a:lumMod val="95000"/>
                    <a:lumOff val="5000"/>
                  </a:schemeClr>
                </a:solidFill>
                <a:latin typeface="+mn-lt"/>
                <a:ea typeface="Source Sans Pro"/>
                <a:cs typeface="Source Sans Pro"/>
                <a:sym typeface="Source Sans Pro"/>
              </a:rPr>
              <a:t>Usability Testing</a:t>
            </a:r>
            <a:r>
              <a:rPr lang="en-US" sz="1600" i="1" u="none" strike="noStrike" cap="none" dirty="0">
                <a:solidFill>
                  <a:schemeClr val="tx1">
                    <a:lumMod val="95000"/>
                    <a:lumOff val="5000"/>
                  </a:schemeClr>
                </a:solidFill>
                <a:latin typeface="+mn-lt"/>
                <a:ea typeface="Source Sans Pro"/>
                <a:cs typeface="Source Sans Pro"/>
                <a:sym typeface="Source Sans Pro"/>
              </a:rPr>
              <a:t>: Conduct usability tests to evaluate how easily users can navigate the </a:t>
            </a:r>
            <a:r>
              <a:rPr lang="en-US" sz="1600" b="1" i="1" u="none" strike="noStrike" cap="none" dirty="0">
                <a:solidFill>
                  <a:srgbClr val="1D41D5"/>
                </a:solidFill>
                <a:latin typeface="+mn-lt"/>
                <a:ea typeface="Source Sans Pro"/>
                <a:cs typeface="Source Sans Pro"/>
                <a:sym typeface="Source Sans Pro"/>
              </a:rPr>
              <a:t>automated financial planning platform</a:t>
            </a:r>
            <a:r>
              <a:rPr lang="en-US" sz="1600" i="1" u="none" strike="noStrike" cap="none" dirty="0">
                <a:solidFill>
                  <a:schemeClr val="tx1">
                    <a:lumMod val="95000"/>
                    <a:lumOff val="5000"/>
                  </a:schemeClr>
                </a:solidFill>
                <a:latin typeface="+mn-lt"/>
                <a:ea typeface="Source Sans Pro"/>
                <a:cs typeface="Source Sans Pro"/>
                <a:sym typeface="Source Sans Pro"/>
              </a:rPr>
              <a:t>. This can involve observing users as they interact with the system and collecting feedback on its ease of use.</a:t>
            </a:r>
          </a:p>
          <a:p>
            <a:pPr marL="0" marR="0" lvl="2" indent="0" algn="l" rtl="0">
              <a:lnSpc>
                <a:spcPct val="110000"/>
              </a:lnSpc>
              <a:spcBef>
                <a:spcPts val="0"/>
              </a:spcBef>
              <a:spcAft>
                <a:spcPts val="0"/>
              </a:spcAft>
              <a:buClr>
                <a:srgbClr val="FFFFFF"/>
              </a:buClr>
              <a:buSzPts val="1600"/>
              <a:buFont typeface="Noto Sans Symbols"/>
              <a:buNone/>
            </a:pPr>
            <a:endParaRPr lang="en-US" sz="1600" i="1" u="none" strike="noStrike" cap="none" dirty="0">
              <a:solidFill>
                <a:schemeClr val="tx1">
                  <a:lumMod val="95000"/>
                  <a:lumOff val="5000"/>
                </a:schemeClr>
              </a:solidFill>
              <a:latin typeface="+mn-lt"/>
              <a:ea typeface="Source Sans Pro"/>
              <a:cs typeface="Source Sans Pro"/>
              <a:sym typeface="Source Sans Pro"/>
            </a:endParaRPr>
          </a:p>
          <a:p>
            <a:pPr marL="0" marR="0" lvl="2" indent="0" algn="l" rtl="0">
              <a:lnSpc>
                <a:spcPct val="110000"/>
              </a:lnSpc>
              <a:spcBef>
                <a:spcPts val="0"/>
              </a:spcBef>
              <a:spcAft>
                <a:spcPts val="0"/>
              </a:spcAft>
              <a:buClr>
                <a:srgbClr val="FFFFFF"/>
              </a:buClr>
              <a:buSzPts val="1600"/>
              <a:buFont typeface="Noto Sans Symbols"/>
              <a:buNone/>
            </a:pPr>
            <a:r>
              <a:rPr lang="en-US" sz="1600" i="1" dirty="0">
                <a:solidFill>
                  <a:schemeClr val="tx1">
                    <a:lumMod val="95000"/>
                    <a:lumOff val="5000"/>
                  </a:schemeClr>
                </a:solidFill>
                <a:latin typeface="+mn-lt"/>
                <a:ea typeface="Source Sans Pro"/>
                <a:cs typeface="Source Sans Pro"/>
                <a:sym typeface="Source Sans Pro"/>
              </a:rPr>
              <a:t>5</a:t>
            </a:r>
            <a:r>
              <a:rPr lang="en-US" sz="1600" i="1" u="none" strike="noStrike" cap="none" dirty="0">
                <a:solidFill>
                  <a:schemeClr val="tx1">
                    <a:lumMod val="95000"/>
                    <a:lumOff val="5000"/>
                  </a:schemeClr>
                </a:solidFill>
                <a:latin typeface="+mn-lt"/>
                <a:ea typeface="Source Sans Pro"/>
                <a:cs typeface="Source Sans Pro"/>
                <a:sym typeface="Source Sans Pro"/>
              </a:rPr>
              <a:t>. </a:t>
            </a:r>
            <a:r>
              <a:rPr lang="en-US" sz="1600" b="1" i="1" u="sng" strike="noStrike" cap="none" dirty="0">
                <a:solidFill>
                  <a:schemeClr val="tx1">
                    <a:lumMod val="95000"/>
                    <a:lumOff val="5000"/>
                  </a:schemeClr>
                </a:solidFill>
                <a:latin typeface="+mn-lt"/>
                <a:ea typeface="Source Sans Pro"/>
                <a:cs typeface="Source Sans Pro"/>
                <a:sym typeface="Source Sans Pro"/>
              </a:rPr>
              <a:t>Error Rates</a:t>
            </a:r>
            <a:r>
              <a:rPr lang="en-US" sz="1600" i="1" u="none" strike="noStrike" cap="none" dirty="0">
                <a:solidFill>
                  <a:schemeClr val="tx1">
                    <a:lumMod val="95000"/>
                    <a:lumOff val="5000"/>
                  </a:schemeClr>
                </a:solidFill>
                <a:latin typeface="+mn-lt"/>
                <a:ea typeface="Source Sans Pro"/>
                <a:cs typeface="Source Sans Pro"/>
                <a:sym typeface="Source Sans Pro"/>
              </a:rPr>
              <a:t>: </a:t>
            </a:r>
            <a:r>
              <a:rPr lang="en-US" sz="1600" i="1" u="none" strike="noStrike" cap="none" dirty="0">
                <a:solidFill>
                  <a:srgbClr val="1D41D5"/>
                </a:solidFill>
                <a:latin typeface="+mn-lt"/>
                <a:ea typeface="Source Sans Pro"/>
                <a:cs typeface="Source Sans Pro"/>
                <a:sym typeface="Source Sans Pro"/>
              </a:rPr>
              <a:t>Monitor the system's error rates</a:t>
            </a:r>
            <a:r>
              <a:rPr lang="en-US" sz="1600" i="1" u="none" strike="noStrike" cap="none" dirty="0">
                <a:solidFill>
                  <a:schemeClr val="tx1">
                    <a:lumMod val="95000"/>
                    <a:lumOff val="5000"/>
                  </a:schemeClr>
                </a:solidFill>
                <a:latin typeface="+mn-lt"/>
                <a:ea typeface="Source Sans Pro"/>
                <a:cs typeface="Source Sans Pro"/>
                <a:sym typeface="Source Sans Pro"/>
              </a:rPr>
              <a:t> under different usage scenarios to assess its scalability and usability. A high error rate may indicate scalability issues or usability challenges that need to be addressed.</a:t>
            </a:r>
          </a:p>
          <a:p>
            <a:pPr marL="0" marR="0" lvl="2" indent="0" algn="l" rtl="0">
              <a:lnSpc>
                <a:spcPct val="110000"/>
              </a:lnSpc>
              <a:spcBef>
                <a:spcPts val="0"/>
              </a:spcBef>
              <a:spcAft>
                <a:spcPts val="0"/>
              </a:spcAft>
              <a:buClr>
                <a:srgbClr val="FFFFFF"/>
              </a:buClr>
              <a:buSzPts val="1600"/>
              <a:buFont typeface="Noto Sans Symbols"/>
              <a:buNone/>
            </a:pPr>
            <a:endParaRPr lang="en-US" sz="1600" i="1" u="none" strike="noStrike" cap="none" dirty="0">
              <a:solidFill>
                <a:schemeClr val="tx1">
                  <a:lumMod val="95000"/>
                  <a:lumOff val="5000"/>
                </a:schemeClr>
              </a:solidFill>
              <a:latin typeface="+mn-lt"/>
              <a:ea typeface="Source Sans Pro"/>
              <a:cs typeface="Source Sans Pro"/>
              <a:sym typeface="Source Sans Pro"/>
            </a:endParaRPr>
          </a:p>
          <a:p>
            <a:pPr marL="0" marR="0" lvl="2" indent="0" algn="l" rtl="0">
              <a:lnSpc>
                <a:spcPct val="110000"/>
              </a:lnSpc>
              <a:spcBef>
                <a:spcPts val="0"/>
              </a:spcBef>
              <a:spcAft>
                <a:spcPts val="0"/>
              </a:spcAft>
              <a:buClr>
                <a:srgbClr val="FFFFFF"/>
              </a:buClr>
              <a:buSzPts val="1600"/>
              <a:buFont typeface="Noto Sans Symbols"/>
              <a:buNone/>
            </a:pPr>
            <a:r>
              <a:rPr lang="en-US" sz="1600" i="1" dirty="0">
                <a:solidFill>
                  <a:schemeClr val="tx1">
                    <a:lumMod val="95000"/>
                    <a:lumOff val="5000"/>
                  </a:schemeClr>
                </a:solidFill>
                <a:latin typeface="+mn-lt"/>
                <a:ea typeface="Source Sans Pro"/>
                <a:cs typeface="Source Sans Pro"/>
                <a:sym typeface="Source Sans Pro"/>
              </a:rPr>
              <a:t>6</a:t>
            </a:r>
            <a:r>
              <a:rPr lang="en-US" sz="1600" i="1" u="none" strike="noStrike" cap="none" dirty="0">
                <a:solidFill>
                  <a:schemeClr val="tx1">
                    <a:lumMod val="95000"/>
                    <a:lumOff val="5000"/>
                  </a:schemeClr>
                </a:solidFill>
                <a:latin typeface="+mn-lt"/>
                <a:ea typeface="Source Sans Pro"/>
                <a:cs typeface="Source Sans Pro"/>
                <a:sym typeface="Source Sans Pro"/>
              </a:rPr>
              <a:t>. </a:t>
            </a:r>
            <a:r>
              <a:rPr lang="en-US" sz="1600" b="1" i="1" u="sng" strike="noStrike" cap="none" dirty="0">
                <a:solidFill>
                  <a:schemeClr val="tx1">
                    <a:lumMod val="95000"/>
                    <a:lumOff val="5000"/>
                  </a:schemeClr>
                </a:solidFill>
                <a:latin typeface="+mn-lt"/>
                <a:ea typeface="Source Sans Pro"/>
                <a:cs typeface="Source Sans Pro"/>
                <a:sym typeface="Source Sans Pro"/>
              </a:rPr>
              <a:t>Response Time</a:t>
            </a:r>
            <a:r>
              <a:rPr lang="en-US" sz="1600" i="1" u="none" strike="noStrike" cap="none" dirty="0">
                <a:solidFill>
                  <a:schemeClr val="tx1">
                    <a:lumMod val="95000"/>
                    <a:lumOff val="5000"/>
                  </a:schemeClr>
                </a:solidFill>
                <a:latin typeface="+mn-lt"/>
                <a:ea typeface="Source Sans Pro"/>
                <a:cs typeface="Source Sans Pro"/>
                <a:sym typeface="Source Sans Pro"/>
              </a:rPr>
              <a:t>: Measure the system's response time to user interactions, such as </a:t>
            </a:r>
            <a:r>
              <a:rPr lang="en-US" sz="1600" b="1" i="1" u="none" strike="noStrike" cap="none" dirty="0">
                <a:solidFill>
                  <a:srgbClr val="1D41D5"/>
                </a:solidFill>
                <a:latin typeface="+mn-lt"/>
                <a:ea typeface="Source Sans Pro"/>
                <a:cs typeface="Source Sans Pro"/>
                <a:sym typeface="Source Sans Pro"/>
              </a:rPr>
              <a:t>generating financial plans </a:t>
            </a:r>
            <a:r>
              <a:rPr lang="en-US" sz="1600" i="1" u="none" strike="noStrike" cap="none" dirty="0">
                <a:solidFill>
                  <a:schemeClr val="tx1">
                    <a:lumMod val="95000"/>
                    <a:lumOff val="5000"/>
                  </a:schemeClr>
                </a:solidFill>
                <a:latin typeface="+mn-lt"/>
                <a:ea typeface="Source Sans Pro"/>
                <a:cs typeface="Source Sans Pro"/>
                <a:sym typeface="Source Sans Pro"/>
              </a:rPr>
              <a:t>or </a:t>
            </a:r>
            <a:r>
              <a:rPr lang="en-US" sz="1600" b="1" i="1" u="none" strike="noStrike" cap="none" dirty="0">
                <a:solidFill>
                  <a:srgbClr val="1D41D5"/>
                </a:solidFill>
                <a:latin typeface="+mn-lt"/>
                <a:ea typeface="Source Sans Pro"/>
                <a:cs typeface="Source Sans Pro"/>
                <a:sym typeface="Source Sans Pro"/>
              </a:rPr>
              <a:t>providing recommendations</a:t>
            </a:r>
            <a:r>
              <a:rPr lang="en-US" sz="1600" i="1" u="none" strike="noStrike" cap="none" dirty="0">
                <a:solidFill>
                  <a:schemeClr val="tx1">
                    <a:lumMod val="95000"/>
                    <a:lumOff val="5000"/>
                  </a:schemeClr>
                </a:solidFill>
                <a:latin typeface="+mn-lt"/>
                <a:ea typeface="Source Sans Pro"/>
                <a:cs typeface="Source Sans Pro"/>
                <a:sym typeface="Source Sans Pro"/>
              </a:rPr>
              <a:t>. A slow response time may indicate scalability issues or usability challenges.</a:t>
            </a:r>
          </a:p>
        </p:txBody>
      </p:sp>
      <p:sp>
        <p:nvSpPr>
          <p:cNvPr id="117" name="Google Shape;117;p15"/>
          <p:cNvSpPr txBox="1"/>
          <p:nvPr/>
        </p:nvSpPr>
        <p:spPr>
          <a:xfrm>
            <a:off x="0" y="476656"/>
            <a:ext cx="10609957" cy="379263"/>
          </a:xfrm>
          <a:prstGeom prst="rect">
            <a:avLst/>
          </a:prstGeom>
          <a:noFill/>
          <a:ln>
            <a:noFill/>
          </a:ln>
        </p:spPr>
        <p:txBody>
          <a:bodyPr spcFirstLastPara="1" wrap="square" lIns="0"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Source Sans Pro"/>
              <a:buNone/>
            </a:pPr>
            <a:r>
              <a:rPr lang="en-US" sz="3600" i="1" u="none" strike="noStrike" cap="none" dirty="0">
                <a:solidFill>
                  <a:schemeClr val="tx1">
                    <a:lumMod val="95000"/>
                    <a:lumOff val="5000"/>
                  </a:schemeClr>
                </a:solidFill>
                <a:latin typeface="+mn-lt"/>
                <a:ea typeface="Source Sans Pro"/>
                <a:cs typeface="Source Sans Pro"/>
                <a:sym typeface="Source Sans Pro"/>
              </a:rPr>
              <a:t> </a:t>
            </a:r>
            <a:r>
              <a:rPr lang="en-US" sz="3600" i="1" u="none" strike="noStrike" cap="none" dirty="0">
                <a:solidFill>
                  <a:srgbClr val="1D41D5"/>
                </a:solidFill>
                <a:effectLst>
                  <a:outerShdw blurRad="38100" dist="38100" dir="2700000" algn="tl">
                    <a:srgbClr val="000000">
                      <a:alpha val="43137"/>
                    </a:srgbClr>
                  </a:outerShdw>
                </a:effectLst>
                <a:latin typeface="+mn-lt"/>
                <a:ea typeface="Source Sans Pro"/>
                <a:cs typeface="Source Sans Pro"/>
                <a:sym typeface="Source Sans Pro"/>
              </a:rPr>
              <a:t>Extent Of Scalability and usability</a:t>
            </a:r>
            <a:r>
              <a:rPr lang="en-US" sz="3600" i="1" u="none" strike="noStrike" cap="none" dirty="0">
                <a:solidFill>
                  <a:schemeClr val="tx1">
                    <a:lumMod val="95000"/>
                    <a:lumOff val="5000"/>
                  </a:schemeClr>
                </a:solidFill>
                <a:latin typeface="+mn-lt"/>
                <a:ea typeface="Source Sans Pro"/>
                <a:cs typeface="Source Sans Pro"/>
                <a:sym typeface="Source Sans Pro"/>
              </a:rPr>
              <a:t>:</a:t>
            </a:r>
          </a:p>
        </p:txBody>
      </p:sp>
      <p:pic>
        <p:nvPicPr>
          <p:cNvPr id="2" name="Picture 1">
            <a:extLst>
              <a:ext uri="{FF2B5EF4-FFF2-40B4-BE49-F238E27FC236}">
                <a16:creationId xmlns:a16="http://schemas.microsoft.com/office/drawing/2014/main" id="{B7B5813B-D3DE-C35F-0319-ECAE378EBA8F}"/>
              </a:ext>
            </a:extLst>
          </p:cNvPr>
          <p:cNvPicPr>
            <a:picLocks noChangeAspect="1"/>
          </p:cNvPicPr>
          <p:nvPr/>
        </p:nvPicPr>
        <p:blipFill rotWithShape="1">
          <a:blip r:embed="rId3"/>
          <a:srcRect t="44328" b="9763"/>
          <a:stretch/>
        </p:blipFill>
        <p:spPr>
          <a:xfrm>
            <a:off x="0" y="6331974"/>
            <a:ext cx="12192000" cy="553668"/>
          </a:xfrm>
          <a:prstGeom prst="rect">
            <a:avLst/>
          </a:prstGeom>
        </p:spPr>
      </p:pic>
    </p:spTree>
    <p:extLst>
      <p:ext uri="{BB962C8B-B14F-4D97-AF65-F5344CB8AC3E}">
        <p14:creationId xmlns:p14="http://schemas.microsoft.com/office/powerpoint/2010/main" val="705265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7"/>
          <p:cNvSpPr txBox="1"/>
          <p:nvPr/>
        </p:nvSpPr>
        <p:spPr>
          <a:xfrm>
            <a:off x="213360" y="1307146"/>
            <a:ext cx="5882639" cy="4668151"/>
          </a:xfrm>
          <a:prstGeom prst="rect">
            <a:avLst/>
          </a:prstGeom>
          <a:noFill/>
          <a:ln>
            <a:noFill/>
          </a:ln>
        </p:spPr>
        <p:txBody>
          <a:bodyPr spcFirstLastPara="1" wrap="square" lIns="0" tIns="0" rIns="0" bIns="0" anchor="t" anchorCtr="0">
            <a:noAutofit/>
          </a:bodyPr>
          <a:lstStyle/>
          <a:p>
            <a:pPr marL="457200" marR="0" lvl="0" indent="0" algn="l" rtl="0">
              <a:lnSpc>
                <a:spcPct val="115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15000"/>
              </a:lnSpc>
              <a:spcBef>
                <a:spcPts val="0"/>
              </a:spcBef>
              <a:spcAft>
                <a:spcPts val="0"/>
              </a:spcAft>
              <a:buClr>
                <a:srgbClr val="F9AE91"/>
              </a:buClr>
              <a:buSzPts val="2000"/>
              <a:buFont typeface="Source Sans Pro"/>
              <a:buNone/>
            </a:pPr>
            <a:endParaRPr sz="2000" b="0" i="1" u="none" strike="noStrike" cap="none" dirty="0">
              <a:solidFill>
                <a:schemeClr val="dk1"/>
              </a:solidFill>
              <a:latin typeface="Source Sans Pro"/>
              <a:ea typeface="Source Sans Pro"/>
              <a:cs typeface="Source Sans Pro"/>
              <a:sym typeface="Source Sans Pro"/>
            </a:endParaRPr>
          </a:p>
          <a:p>
            <a:pPr marL="0" marR="0" lvl="1" indent="0" algn="l" rtl="0">
              <a:lnSpc>
                <a:spcPct val="110000"/>
              </a:lnSpc>
              <a:spcBef>
                <a:spcPts val="0"/>
              </a:spcBef>
              <a:spcAft>
                <a:spcPts val="0"/>
              </a:spcAft>
              <a:buClr>
                <a:schemeClr val="dk2"/>
              </a:buClr>
              <a:buSzPts val="2000"/>
              <a:buFont typeface="Source Sans Pro"/>
              <a:buNone/>
            </a:pPr>
            <a:r>
              <a:rPr lang="en-US" sz="2000" b="0" i="1" u="none" strike="noStrike" cap="none" dirty="0">
                <a:solidFill>
                  <a:schemeClr val="dk1"/>
                </a:solidFill>
                <a:latin typeface="+mn-lt"/>
                <a:ea typeface="Source Sans Pro"/>
                <a:cs typeface="Source Sans Pro"/>
                <a:sym typeface="Source Sans Pro"/>
              </a:rPr>
              <a:t>For </a:t>
            </a:r>
            <a:r>
              <a:rPr lang="en-US" sz="2400" b="0" i="1" u="none" strike="noStrike" cap="none" dirty="0">
                <a:solidFill>
                  <a:srgbClr val="0A2B7B"/>
                </a:solidFill>
                <a:effectLst>
                  <a:outerShdw blurRad="38100" dist="38100" dir="2700000" algn="tl">
                    <a:srgbClr val="000000">
                      <a:alpha val="43137"/>
                    </a:srgbClr>
                  </a:outerShdw>
                </a:effectLst>
                <a:latin typeface="+mn-lt"/>
                <a:ea typeface="Source Sans Pro"/>
                <a:cs typeface="Source Sans Pro"/>
                <a:sym typeface="Source Sans Pro"/>
              </a:rPr>
              <a:t>prototype</a:t>
            </a:r>
            <a:r>
              <a:rPr lang="en-US" sz="2000" b="0" i="1" u="none" strike="noStrike" cap="none" dirty="0">
                <a:solidFill>
                  <a:srgbClr val="1D41D5"/>
                </a:solidFill>
                <a:latin typeface="+mn-lt"/>
                <a:ea typeface="Source Sans Pro"/>
                <a:cs typeface="Source Sans Pro"/>
                <a:sym typeface="Source Sans Pro"/>
              </a:rPr>
              <a:t> </a:t>
            </a:r>
            <a:r>
              <a:rPr lang="en-US" sz="2000" b="0" i="1" u="none" strike="noStrike" cap="none" dirty="0">
                <a:solidFill>
                  <a:schemeClr val="dk1"/>
                </a:solidFill>
                <a:latin typeface="+mn-lt"/>
                <a:ea typeface="Source Sans Pro"/>
                <a:cs typeface="Source Sans Pro"/>
                <a:sym typeface="Source Sans Pro"/>
              </a:rPr>
              <a:t>Figma Link provided:</a:t>
            </a:r>
          </a:p>
          <a:p>
            <a:pPr marL="0" marR="0" lvl="1" indent="0" algn="l" rtl="0">
              <a:lnSpc>
                <a:spcPct val="110000"/>
              </a:lnSpc>
              <a:spcBef>
                <a:spcPts val="0"/>
              </a:spcBef>
              <a:spcAft>
                <a:spcPts val="0"/>
              </a:spcAft>
              <a:buClr>
                <a:schemeClr val="dk2"/>
              </a:buClr>
              <a:buSzPts val="2000"/>
              <a:buFont typeface="Source Sans Pro"/>
              <a:buNone/>
            </a:pPr>
            <a:endParaRPr lang="en-US" sz="2000" b="0" i="0" u="none" strike="noStrike" cap="none" dirty="0">
              <a:solidFill>
                <a:schemeClr val="dk1"/>
              </a:solidFill>
              <a:latin typeface="Source Sans Pro"/>
              <a:ea typeface="Source Sans Pro"/>
              <a:cs typeface="Source Sans Pro"/>
              <a:sym typeface="Source Sans Pro"/>
            </a:endParaRPr>
          </a:p>
          <a:p>
            <a:pPr marL="0" marR="0" lvl="1" indent="0" algn="l" rtl="0">
              <a:lnSpc>
                <a:spcPct val="110000"/>
              </a:lnSpc>
              <a:spcBef>
                <a:spcPts val="0"/>
              </a:spcBef>
              <a:spcAft>
                <a:spcPts val="0"/>
              </a:spcAft>
              <a:buClr>
                <a:schemeClr val="dk2"/>
              </a:buClr>
              <a:buSzPts val="2000"/>
              <a:buFont typeface="Source Sans Pro"/>
              <a:buNone/>
            </a:pPr>
            <a:r>
              <a:rPr lang="en-IN" sz="2000" b="0" i="0" u="none" strike="noStrike" cap="none" dirty="0">
                <a:solidFill>
                  <a:schemeClr val="dk1"/>
                </a:solidFill>
                <a:latin typeface="Source Sans Pro"/>
                <a:ea typeface="Source Sans Pro"/>
                <a:cs typeface="Source Sans Pro"/>
                <a:sym typeface="Source Sans Pro"/>
                <a:hlinkClick r:id="rId3" tooltip="figma link"/>
              </a:rPr>
              <a:t>https://www.figma.com/file/K0jgYOHrIZyL9dUNT2wcUT/American-Express-Makeathon-2024?type=design&amp;node-id=0-1&amp;mode=design&amp;t=w7QMuOI0HD68AANc-0</a:t>
            </a:r>
            <a:endParaRPr lang="en-IN" sz="2000" b="0" i="0" u="none" strike="noStrike" cap="none" dirty="0">
              <a:solidFill>
                <a:schemeClr val="dk1"/>
              </a:solidFill>
              <a:latin typeface="Source Sans Pro"/>
              <a:ea typeface="Source Sans Pro"/>
              <a:cs typeface="Source Sans Pro"/>
              <a:sym typeface="Source Sans Pro"/>
            </a:endParaRPr>
          </a:p>
          <a:p>
            <a:pPr marL="0" marR="0" lvl="1" indent="0" algn="l" rtl="0">
              <a:lnSpc>
                <a:spcPct val="110000"/>
              </a:lnSpc>
              <a:spcBef>
                <a:spcPts val="0"/>
              </a:spcBef>
              <a:spcAft>
                <a:spcPts val="0"/>
              </a:spcAft>
              <a:buClr>
                <a:schemeClr val="dk2"/>
              </a:buClr>
              <a:buSzPts val="2000"/>
              <a:buFont typeface="Source Sans Pro"/>
              <a:buNone/>
            </a:pPr>
            <a:endParaRPr lang="en-IN" sz="2000" dirty="0">
              <a:solidFill>
                <a:schemeClr val="dk1"/>
              </a:solidFill>
              <a:latin typeface="Source Sans Pro"/>
              <a:ea typeface="Source Sans Pro"/>
              <a:cs typeface="Source Sans Pro"/>
              <a:sym typeface="Source Sans Pro"/>
            </a:endParaRPr>
          </a:p>
          <a:p>
            <a:pPr lvl="1">
              <a:lnSpc>
                <a:spcPct val="110000"/>
              </a:lnSpc>
              <a:buClr>
                <a:schemeClr val="dk2"/>
              </a:buClr>
              <a:buSzPts val="2000"/>
            </a:pPr>
            <a:r>
              <a:rPr lang="en-US" sz="2000" b="0" i="1" u="none" strike="noStrike" cap="none" dirty="0">
                <a:solidFill>
                  <a:schemeClr val="dk1"/>
                </a:solidFill>
                <a:latin typeface="+mn-lt"/>
                <a:ea typeface="Source Sans Pro"/>
                <a:cs typeface="Source Sans Pro"/>
                <a:sym typeface="Source Sans Pro"/>
              </a:rPr>
              <a:t>For </a:t>
            </a:r>
            <a:r>
              <a:rPr lang="en-US" sz="2400" b="0" i="1" u="none" strike="noStrike" cap="none" dirty="0">
                <a:solidFill>
                  <a:srgbClr val="0A2B7B"/>
                </a:solidFill>
                <a:effectLst>
                  <a:outerShdw blurRad="38100" dist="38100" dir="2700000" algn="tl">
                    <a:srgbClr val="000000">
                      <a:alpha val="43137"/>
                    </a:srgbClr>
                  </a:outerShdw>
                </a:effectLst>
                <a:latin typeface="+mn-lt"/>
                <a:ea typeface="Source Sans Pro"/>
                <a:cs typeface="Source Sans Pro"/>
                <a:sym typeface="Source Sans Pro"/>
              </a:rPr>
              <a:t>detailed explanation</a:t>
            </a:r>
            <a:r>
              <a:rPr lang="en-US" sz="2000" b="0" i="1" u="none" strike="noStrike" cap="none" dirty="0">
                <a:solidFill>
                  <a:srgbClr val="1D41D5"/>
                </a:solidFill>
                <a:latin typeface="+mn-lt"/>
                <a:ea typeface="Source Sans Pro"/>
                <a:cs typeface="Source Sans Pro"/>
                <a:sym typeface="Source Sans Pro"/>
              </a:rPr>
              <a:t> </a:t>
            </a:r>
            <a:r>
              <a:rPr lang="en-US" sz="2000" i="1" dirty="0" err="1">
                <a:solidFill>
                  <a:schemeClr val="dk1"/>
                </a:solidFill>
                <a:latin typeface="+mn-lt"/>
                <a:ea typeface="Source Sans Pro"/>
                <a:cs typeface="Source Sans Pro"/>
                <a:sym typeface="Source Sans Pro"/>
              </a:rPr>
              <a:t>Youtube</a:t>
            </a:r>
            <a:r>
              <a:rPr lang="en-US" sz="2000" b="0" i="1" u="none" strike="noStrike" cap="none" dirty="0">
                <a:solidFill>
                  <a:schemeClr val="dk1"/>
                </a:solidFill>
                <a:latin typeface="+mn-lt"/>
                <a:ea typeface="Source Sans Pro"/>
                <a:cs typeface="Source Sans Pro"/>
                <a:sym typeface="Source Sans Pro"/>
              </a:rPr>
              <a:t> Link is provided: </a:t>
            </a:r>
            <a:br>
              <a:rPr lang="en-US" sz="2000" b="0" i="1" u="none" strike="noStrike" cap="none" dirty="0">
                <a:solidFill>
                  <a:schemeClr val="dk1"/>
                </a:solidFill>
                <a:latin typeface="+mn-lt"/>
                <a:ea typeface="Source Sans Pro"/>
                <a:cs typeface="Source Sans Pro"/>
                <a:sym typeface="Source Sans Pro"/>
              </a:rPr>
            </a:br>
            <a:br>
              <a:rPr lang="en-US" sz="2000" b="0" i="1" u="none" strike="noStrike" cap="none" dirty="0">
                <a:solidFill>
                  <a:schemeClr val="dk1"/>
                </a:solidFill>
                <a:latin typeface="+mn-lt"/>
                <a:ea typeface="Source Sans Pro"/>
                <a:cs typeface="Source Sans Pro"/>
                <a:sym typeface="Source Sans Pro"/>
              </a:rPr>
            </a:br>
            <a:r>
              <a:rPr lang="en-US" sz="2000" b="0" i="1" u="none" strike="noStrike" cap="none" dirty="0">
                <a:solidFill>
                  <a:schemeClr val="dk1"/>
                </a:solidFill>
                <a:latin typeface="+mn-lt"/>
                <a:ea typeface="Source Sans Pro"/>
                <a:cs typeface="Source Sans Pro"/>
                <a:sym typeface="Source Sans Pro"/>
                <a:hlinkClick r:id="rId4"/>
              </a:rPr>
              <a:t>https://www.youtube.com/watch?v=7XffKTU390o</a:t>
            </a:r>
            <a:endParaRPr lang="en-US" sz="2000" b="0" i="1" u="none" strike="noStrike" cap="none" dirty="0">
              <a:solidFill>
                <a:schemeClr val="dk1"/>
              </a:solidFill>
              <a:latin typeface="+mn-lt"/>
              <a:ea typeface="Source Sans Pro"/>
              <a:cs typeface="Source Sans Pro"/>
              <a:sym typeface="Source Sans Pro"/>
            </a:endParaRPr>
          </a:p>
          <a:p>
            <a:pPr lvl="1">
              <a:lnSpc>
                <a:spcPct val="110000"/>
              </a:lnSpc>
              <a:buClr>
                <a:schemeClr val="dk2"/>
              </a:buClr>
              <a:buSzPts val="2000"/>
            </a:pPr>
            <a:endParaRPr lang="en-US" sz="2000" b="0" i="1" u="none" strike="noStrike" cap="none" dirty="0">
              <a:solidFill>
                <a:schemeClr val="dk1"/>
              </a:solidFill>
              <a:latin typeface="+mn-lt"/>
              <a:ea typeface="Source Sans Pro"/>
              <a:cs typeface="Source Sans Pro"/>
              <a:sym typeface="Source Sans Pro"/>
            </a:endParaRPr>
          </a:p>
          <a:p>
            <a:pPr marL="0" marR="0" lvl="1" indent="0" algn="l" rtl="0">
              <a:lnSpc>
                <a:spcPct val="110000"/>
              </a:lnSpc>
              <a:spcBef>
                <a:spcPts val="0"/>
              </a:spcBef>
              <a:spcAft>
                <a:spcPts val="0"/>
              </a:spcAft>
              <a:buClr>
                <a:schemeClr val="dk2"/>
              </a:buClr>
              <a:buSzPts val="2000"/>
              <a:buFont typeface="Source Sans Pro"/>
              <a:buNone/>
            </a:pPr>
            <a:endParaRPr sz="2000" b="0" i="0" u="none" strike="noStrike" cap="none" dirty="0">
              <a:solidFill>
                <a:schemeClr val="dk1"/>
              </a:solidFill>
              <a:latin typeface="Source Sans Pro"/>
              <a:ea typeface="Source Sans Pro"/>
              <a:cs typeface="Source Sans Pro"/>
              <a:sym typeface="Source Sans Pro"/>
            </a:endParaRPr>
          </a:p>
        </p:txBody>
      </p:sp>
      <p:sp>
        <p:nvSpPr>
          <p:cNvPr id="129" name="Google Shape;129;p17"/>
          <p:cNvSpPr txBox="1"/>
          <p:nvPr/>
        </p:nvSpPr>
        <p:spPr>
          <a:xfrm>
            <a:off x="432000" y="699012"/>
            <a:ext cx="12578399" cy="379263"/>
          </a:xfrm>
          <a:prstGeom prst="rect">
            <a:avLst/>
          </a:prstGeom>
          <a:noFill/>
          <a:ln>
            <a:noFill/>
          </a:ln>
        </p:spPr>
        <p:txBody>
          <a:bodyPr spcFirstLastPara="1" wrap="square" lIns="0"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Source Sans Pro"/>
              <a:buNone/>
            </a:pPr>
            <a:r>
              <a:rPr lang="en-US" sz="2400" b="1" i="0" u="none" strike="noStrike" cap="none" dirty="0">
                <a:solidFill>
                  <a:schemeClr val="dk1"/>
                </a:solidFill>
                <a:effectLst>
                  <a:outerShdw blurRad="38100" dist="38100" dir="2700000" algn="tl">
                    <a:srgbClr val="000000">
                      <a:alpha val="43137"/>
                    </a:srgbClr>
                  </a:outerShdw>
                </a:effectLst>
                <a:latin typeface="Source Sans Pro"/>
                <a:ea typeface="Source Sans Pro"/>
                <a:cs typeface="Source Sans Pro"/>
                <a:sym typeface="Source Sans Pro"/>
              </a:rPr>
              <a:t>📊 </a:t>
            </a:r>
            <a:r>
              <a:rPr lang="en-US" sz="3600" b="1" i="1" u="none" strike="noStrike" cap="none" dirty="0">
                <a:solidFill>
                  <a:srgbClr val="0A2B7B"/>
                </a:solidFill>
                <a:effectLst>
                  <a:outerShdw blurRad="38100" dist="38100" dir="2700000" algn="tl">
                    <a:srgbClr val="000000">
                      <a:alpha val="43137"/>
                    </a:srgbClr>
                  </a:outerShdw>
                </a:effectLst>
                <a:latin typeface="+mn-lt"/>
                <a:ea typeface="Source Sans Pro"/>
                <a:cs typeface="Source Sans Pro"/>
                <a:sym typeface="Source Sans Pro"/>
              </a:rPr>
              <a:t> Architecture diagram </a:t>
            </a:r>
            <a:endParaRPr sz="3600" b="0" i="1" u="none" strike="noStrike" cap="none" dirty="0">
              <a:solidFill>
                <a:srgbClr val="0A2B7B"/>
              </a:solidFill>
              <a:effectLst>
                <a:outerShdw blurRad="38100" dist="38100" dir="2700000" algn="tl">
                  <a:srgbClr val="000000">
                    <a:alpha val="43137"/>
                  </a:srgbClr>
                </a:outerShdw>
              </a:effectLst>
              <a:latin typeface="+mn-lt"/>
              <a:ea typeface="Calibri" panose="020F0502020204030204"/>
              <a:cs typeface="Calibri" panose="020F0502020204030204"/>
              <a:sym typeface="Calibri" panose="020F0502020204030204"/>
            </a:endParaRPr>
          </a:p>
        </p:txBody>
      </p:sp>
      <p:pic>
        <p:nvPicPr>
          <p:cNvPr id="3" name="Picture 2">
            <a:extLst>
              <a:ext uri="{FF2B5EF4-FFF2-40B4-BE49-F238E27FC236}">
                <a16:creationId xmlns:a16="http://schemas.microsoft.com/office/drawing/2014/main" id="{7ADF4447-305C-F67E-3DD1-B6932B88DE05}"/>
              </a:ext>
            </a:extLst>
          </p:cNvPr>
          <p:cNvPicPr>
            <a:picLocks noChangeAspect="1"/>
          </p:cNvPicPr>
          <p:nvPr/>
        </p:nvPicPr>
        <p:blipFill>
          <a:blip r:embed="rId5"/>
          <a:stretch>
            <a:fillRect/>
          </a:stretch>
        </p:blipFill>
        <p:spPr>
          <a:xfrm>
            <a:off x="6096000" y="882703"/>
            <a:ext cx="5734368" cy="5092594"/>
          </a:xfrm>
          <a:prstGeom prst="rect">
            <a:avLst/>
          </a:prstGeom>
        </p:spPr>
      </p:pic>
      <p:pic>
        <p:nvPicPr>
          <p:cNvPr id="4" name="Picture 3">
            <a:extLst>
              <a:ext uri="{FF2B5EF4-FFF2-40B4-BE49-F238E27FC236}">
                <a16:creationId xmlns:a16="http://schemas.microsoft.com/office/drawing/2014/main" id="{519EA1C3-0D5E-D01E-5F00-E4DB1347786E}"/>
              </a:ext>
            </a:extLst>
          </p:cNvPr>
          <p:cNvPicPr>
            <a:picLocks noChangeAspect="1"/>
          </p:cNvPicPr>
          <p:nvPr/>
        </p:nvPicPr>
        <p:blipFill rotWithShape="1">
          <a:blip r:embed="rId6"/>
          <a:srcRect t="44328" b="9763"/>
          <a:stretch/>
        </p:blipFill>
        <p:spPr>
          <a:xfrm>
            <a:off x="0" y="6331974"/>
            <a:ext cx="12192000" cy="55366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821AE5-E26E-CBF4-36FB-D817A17C961E}"/>
              </a:ext>
            </a:extLst>
          </p:cNvPr>
          <p:cNvPicPr>
            <a:picLocks noChangeAspect="1"/>
          </p:cNvPicPr>
          <p:nvPr/>
        </p:nvPicPr>
        <p:blipFill rotWithShape="1">
          <a:blip r:embed="rId2"/>
          <a:srcRect b="44898"/>
          <a:stretch/>
        </p:blipFill>
        <p:spPr>
          <a:xfrm>
            <a:off x="1305344" y="1293141"/>
            <a:ext cx="8949826" cy="4702508"/>
          </a:xfrm>
          <a:prstGeom prst="rect">
            <a:avLst/>
          </a:prstGeom>
        </p:spPr>
      </p:pic>
      <p:sp>
        <p:nvSpPr>
          <p:cNvPr id="3" name="Text Box 4">
            <a:extLst>
              <a:ext uri="{FF2B5EF4-FFF2-40B4-BE49-F238E27FC236}">
                <a16:creationId xmlns:a16="http://schemas.microsoft.com/office/drawing/2014/main" id="{4D31CA29-4D30-E170-C592-935E6FACF819}"/>
              </a:ext>
            </a:extLst>
          </p:cNvPr>
          <p:cNvSpPr txBox="1"/>
          <p:nvPr/>
        </p:nvSpPr>
        <p:spPr>
          <a:xfrm>
            <a:off x="1305344" y="428264"/>
            <a:ext cx="11258855" cy="584775"/>
          </a:xfrm>
          <a:prstGeom prst="rect">
            <a:avLst/>
          </a:prstGeom>
          <a:noFill/>
        </p:spPr>
        <p:txBody>
          <a:bodyPr wrap="square" rtlCol="0">
            <a:spAutoFit/>
          </a:bodyPr>
          <a:lstStyle/>
          <a:p>
            <a:r>
              <a:rPr lang="en-IN" altLang="en-US" sz="3200" i="1" dirty="0">
                <a:solidFill>
                  <a:srgbClr val="0A2B7B"/>
                </a:solidFill>
                <a:effectLst>
                  <a:outerShdw blurRad="38100" dist="38100" dir="2700000" algn="tl">
                    <a:srgbClr val="000000">
                      <a:alpha val="43137"/>
                    </a:srgbClr>
                  </a:outerShdw>
                </a:effectLst>
              </a:rPr>
              <a:t>Dashboards with graphs that speaks</a:t>
            </a:r>
          </a:p>
        </p:txBody>
      </p:sp>
      <p:pic>
        <p:nvPicPr>
          <p:cNvPr id="4" name="Picture 3">
            <a:extLst>
              <a:ext uri="{FF2B5EF4-FFF2-40B4-BE49-F238E27FC236}">
                <a16:creationId xmlns:a16="http://schemas.microsoft.com/office/drawing/2014/main" id="{5DFB7F87-95E7-36D3-4E74-0A2FADDDA444}"/>
              </a:ext>
            </a:extLst>
          </p:cNvPr>
          <p:cNvPicPr>
            <a:picLocks noChangeAspect="1"/>
          </p:cNvPicPr>
          <p:nvPr/>
        </p:nvPicPr>
        <p:blipFill rotWithShape="1">
          <a:blip r:embed="rId3"/>
          <a:srcRect t="44328" b="9763"/>
          <a:stretch/>
        </p:blipFill>
        <p:spPr>
          <a:xfrm>
            <a:off x="0" y="6331974"/>
            <a:ext cx="12192000" cy="553668"/>
          </a:xfrm>
          <a:prstGeom prst="rect">
            <a:avLst/>
          </a:prstGeom>
        </p:spPr>
      </p:pic>
    </p:spTree>
    <p:extLst>
      <p:ext uri="{BB962C8B-B14F-4D97-AF65-F5344CB8AC3E}">
        <p14:creationId xmlns:p14="http://schemas.microsoft.com/office/powerpoint/2010/main" val="2102349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B25C3D-5738-87B3-8352-8D05C85FF1D2}"/>
              </a:ext>
            </a:extLst>
          </p:cNvPr>
          <p:cNvPicPr>
            <a:picLocks noChangeAspect="1"/>
          </p:cNvPicPr>
          <p:nvPr/>
        </p:nvPicPr>
        <p:blipFill>
          <a:blip r:embed="rId2"/>
          <a:stretch>
            <a:fillRect/>
          </a:stretch>
        </p:blipFill>
        <p:spPr>
          <a:xfrm>
            <a:off x="270893" y="1107264"/>
            <a:ext cx="2634354" cy="4275190"/>
          </a:xfrm>
          <a:prstGeom prst="rect">
            <a:avLst/>
          </a:prstGeom>
        </p:spPr>
      </p:pic>
      <p:pic>
        <p:nvPicPr>
          <p:cNvPr id="6" name="Picture 5">
            <a:extLst>
              <a:ext uri="{FF2B5EF4-FFF2-40B4-BE49-F238E27FC236}">
                <a16:creationId xmlns:a16="http://schemas.microsoft.com/office/drawing/2014/main" id="{2F46A746-7138-F0C8-705B-C82385BA983C}"/>
              </a:ext>
            </a:extLst>
          </p:cNvPr>
          <p:cNvPicPr>
            <a:picLocks noChangeAspect="1"/>
          </p:cNvPicPr>
          <p:nvPr/>
        </p:nvPicPr>
        <p:blipFill>
          <a:blip r:embed="rId3"/>
          <a:stretch>
            <a:fillRect/>
          </a:stretch>
        </p:blipFill>
        <p:spPr>
          <a:xfrm>
            <a:off x="4918425" y="1107264"/>
            <a:ext cx="7095281" cy="3873783"/>
          </a:xfrm>
          <a:prstGeom prst="rect">
            <a:avLst/>
          </a:prstGeom>
        </p:spPr>
      </p:pic>
      <p:sp>
        <p:nvSpPr>
          <p:cNvPr id="7" name="Text Box 4">
            <a:extLst>
              <a:ext uri="{FF2B5EF4-FFF2-40B4-BE49-F238E27FC236}">
                <a16:creationId xmlns:a16="http://schemas.microsoft.com/office/drawing/2014/main" id="{CF769BA4-63CA-5DBE-F86B-3441A6DE5B0A}"/>
              </a:ext>
            </a:extLst>
          </p:cNvPr>
          <p:cNvSpPr txBox="1"/>
          <p:nvPr/>
        </p:nvSpPr>
        <p:spPr>
          <a:xfrm>
            <a:off x="343382" y="305747"/>
            <a:ext cx="11505236" cy="584775"/>
          </a:xfrm>
          <a:prstGeom prst="rect">
            <a:avLst/>
          </a:prstGeom>
          <a:noFill/>
        </p:spPr>
        <p:txBody>
          <a:bodyPr wrap="square" rtlCol="0">
            <a:spAutoFit/>
          </a:bodyPr>
          <a:lstStyle/>
          <a:p>
            <a:r>
              <a:rPr lang="en-IN" altLang="en-US" sz="3200" i="1" dirty="0">
                <a:solidFill>
                  <a:srgbClr val="0A2B7B"/>
                </a:solidFill>
                <a:effectLst>
                  <a:outerShdw blurRad="38100" dist="38100" dir="2700000" algn="tl">
                    <a:srgbClr val="000000">
                      <a:alpha val="43137"/>
                    </a:srgbClr>
                  </a:outerShdw>
                </a:effectLst>
              </a:rPr>
              <a:t>from boring datasheets to visually appealing cash flow graphs..</a:t>
            </a:r>
          </a:p>
        </p:txBody>
      </p:sp>
      <p:sp>
        <p:nvSpPr>
          <p:cNvPr id="8" name="Arrow: Right 7">
            <a:extLst>
              <a:ext uri="{FF2B5EF4-FFF2-40B4-BE49-F238E27FC236}">
                <a16:creationId xmlns:a16="http://schemas.microsoft.com/office/drawing/2014/main" id="{B94FC36E-7E40-A65B-E613-E66F4FE941D3}"/>
              </a:ext>
            </a:extLst>
          </p:cNvPr>
          <p:cNvSpPr/>
          <p:nvPr/>
        </p:nvSpPr>
        <p:spPr>
          <a:xfrm>
            <a:off x="3009418" y="2534856"/>
            <a:ext cx="2037144" cy="1261640"/>
          </a:xfrm>
          <a:prstGeom prst="rightArrow">
            <a:avLst/>
          </a:prstGeom>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B9313A5B-15B5-EEDD-9910-DFE5E9324A81}"/>
              </a:ext>
            </a:extLst>
          </p:cNvPr>
          <p:cNvPicPr>
            <a:picLocks noChangeAspect="1"/>
          </p:cNvPicPr>
          <p:nvPr/>
        </p:nvPicPr>
        <p:blipFill rotWithShape="1">
          <a:blip r:embed="rId4"/>
          <a:srcRect t="44328" b="9763"/>
          <a:stretch/>
        </p:blipFill>
        <p:spPr>
          <a:xfrm>
            <a:off x="0" y="6331974"/>
            <a:ext cx="12192000" cy="55366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17871" y="1593663"/>
            <a:ext cx="11269345" cy="4093428"/>
          </a:xfrm>
          <a:prstGeom prst="rect">
            <a:avLst/>
          </a:prstGeom>
          <a:noFill/>
        </p:spPr>
        <p:txBody>
          <a:bodyPr wrap="square" rtlCol="0">
            <a:spAutoFit/>
          </a:bodyPr>
          <a:lstStyle/>
          <a:p>
            <a:pPr algn="ctr"/>
            <a:endParaRPr lang="en-IN" altLang="en-US" sz="2000" i="1" dirty="0">
              <a:solidFill>
                <a:schemeClr val="tx1"/>
              </a:solidFill>
            </a:endParaRPr>
          </a:p>
          <a:p>
            <a:pPr algn="l"/>
            <a:r>
              <a:rPr lang="en-US" altLang="en-US" sz="2000" i="1" dirty="0">
                <a:solidFill>
                  <a:schemeClr val="tx1"/>
                </a:solidFill>
              </a:rPr>
              <a:t>1. The platform has “GEMMA” integrated chatbots to </a:t>
            </a:r>
            <a:r>
              <a:rPr lang="en-US" altLang="en-US" sz="2000" b="1" i="1" dirty="0">
                <a:solidFill>
                  <a:srgbClr val="0766D4"/>
                </a:solidFill>
              </a:rPr>
              <a:t>guide users </a:t>
            </a:r>
            <a:r>
              <a:rPr lang="en-US" altLang="en-US" sz="2000" i="1" dirty="0">
                <a:solidFill>
                  <a:schemeClr val="tx1"/>
                </a:solidFill>
              </a:rPr>
              <a:t>in </a:t>
            </a:r>
            <a:r>
              <a:rPr lang="en-US" altLang="en-US" sz="2000" b="1" i="1" dirty="0">
                <a:solidFill>
                  <a:srgbClr val="0766D4"/>
                </a:solidFill>
              </a:rPr>
              <a:t>every step </a:t>
            </a:r>
            <a:r>
              <a:rPr lang="en-US" altLang="en-US" sz="2000" i="1" dirty="0">
                <a:solidFill>
                  <a:schemeClr val="tx1"/>
                </a:solidFill>
              </a:rPr>
              <a:t>of the financial journey and features articles, blogs, daily news, and expert reviews of the stocks.</a:t>
            </a:r>
          </a:p>
          <a:p>
            <a:pPr algn="l"/>
            <a:endParaRPr lang="en-US" altLang="en-US" sz="2000" i="1" dirty="0">
              <a:solidFill>
                <a:schemeClr val="tx1"/>
              </a:solidFill>
            </a:endParaRPr>
          </a:p>
          <a:p>
            <a:pPr algn="l"/>
            <a:r>
              <a:rPr lang="en-US" altLang="en-US" sz="2000" i="1" dirty="0">
                <a:solidFill>
                  <a:schemeClr val="tx1"/>
                </a:solidFill>
              </a:rPr>
              <a:t>2. Armed with the </a:t>
            </a:r>
            <a:r>
              <a:rPr lang="en-US" altLang="en-US" sz="2000" b="1" i="1" dirty="0">
                <a:solidFill>
                  <a:srgbClr val="0766D4"/>
                </a:solidFill>
              </a:rPr>
              <a:t>right cards from American Express</a:t>
            </a:r>
            <a:r>
              <a:rPr lang="en-US" altLang="en-US" sz="2000" i="1" dirty="0">
                <a:solidFill>
                  <a:schemeClr val="tx1"/>
                </a:solidFill>
              </a:rPr>
              <a:t>, users </a:t>
            </a:r>
            <a:r>
              <a:rPr lang="en-US" altLang="en-US" sz="2000" b="1" i="1" dirty="0">
                <a:solidFill>
                  <a:srgbClr val="0766D4"/>
                </a:solidFill>
              </a:rPr>
              <a:t>get rewards </a:t>
            </a:r>
            <a:r>
              <a:rPr lang="en-US" altLang="en-US" sz="2000" i="1" dirty="0">
                <a:solidFill>
                  <a:schemeClr val="tx1"/>
                </a:solidFill>
              </a:rPr>
              <a:t>and </a:t>
            </a:r>
            <a:r>
              <a:rPr lang="en-US" altLang="en-US" sz="2000" b="1" i="1" dirty="0">
                <a:solidFill>
                  <a:srgbClr val="0766D4"/>
                </a:solidFill>
              </a:rPr>
              <a:t>customized recommendations </a:t>
            </a:r>
            <a:r>
              <a:rPr lang="en-US" altLang="en-US" sz="2000" i="1" dirty="0">
                <a:solidFill>
                  <a:schemeClr val="tx1"/>
                </a:solidFill>
              </a:rPr>
              <a:t>about the best-suited services for them.</a:t>
            </a:r>
          </a:p>
          <a:p>
            <a:pPr algn="l"/>
            <a:endParaRPr lang="en-US" altLang="en-US" sz="2000" i="1" dirty="0">
              <a:solidFill>
                <a:schemeClr val="tx1"/>
              </a:solidFill>
            </a:endParaRPr>
          </a:p>
          <a:p>
            <a:pPr algn="l"/>
            <a:r>
              <a:rPr lang="en-US" altLang="en-US" sz="2000" i="1" dirty="0">
                <a:solidFill>
                  <a:schemeClr val="tx1"/>
                </a:solidFill>
              </a:rPr>
              <a:t>3. You </a:t>
            </a:r>
            <a:r>
              <a:rPr lang="en-US" altLang="en-US" sz="2000" b="1" i="1" dirty="0">
                <a:solidFill>
                  <a:srgbClr val="0766D4"/>
                </a:solidFill>
              </a:rPr>
              <a:t>won’t really have to </a:t>
            </a:r>
            <a:r>
              <a:rPr lang="en-US" altLang="en-US" sz="2000" i="1" dirty="0">
                <a:solidFill>
                  <a:schemeClr val="tx1"/>
                </a:solidFill>
              </a:rPr>
              <a:t>deal with </a:t>
            </a:r>
            <a:r>
              <a:rPr lang="en-US" altLang="en-US" sz="2000" b="1" i="1" dirty="0">
                <a:solidFill>
                  <a:srgbClr val="0766D4"/>
                </a:solidFill>
              </a:rPr>
              <a:t>converting currency </a:t>
            </a:r>
            <a:r>
              <a:rPr lang="en-US" altLang="en-US" sz="2000" i="1" dirty="0">
                <a:solidFill>
                  <a:schemeClr val="tx1"/>
                </a:solidFill>
              </a:rPr>
              <a:t>and, armed with the right credit card, you won’t pay unnecessary </a:t>
            </a:r>
            <a:r>
              <a:rPr lang="en-US" altLang="en-US" sz="2000" b="1" i="1" dirty="0">
                <a:solidFill>
                  <a:srgbClr val="0766D4"/>
                </a:solidFill>
              </a:rPr>
              <a:t>foreign transaction </a:t>
            </a:r>
            <a:r>
              <a:rPr lang="en-US" altLang="en-US" sz="2000" i="1" dirty="0">
                <a:solidFill>
                  <a:schemeClr val="tx1"/>
                </a:solidFill>
              </a:rPr>
              <a:t>fees.</a:t>
            </a:r>
          </a:p>
          <a:p>
            <a:pPr algn="l"/>
            <a:endParaRPr lang="en-US" altLang="en-US" sz="2000" i="1" dirty="0">
              <a:solidFill>
                <a:schemeClr val="tx1"/>
              </a:solidFill>
            </a:endParaRPr>
          </a:p>
          <a:p>
            <a:pPr algn="l"/>
            <a:r>
              <a:rPr lang="en-US" altLang="en-US" sz="2000" i="1" dirty="0">
                <a:solidFill>
                  <a:schemeClr val="tx1"/>
                </a:solidFill>
              </a:rPr>
              <a:t>4. </a:t>
            </a:r>
            <a:r>
              <a:rPr lang="en-US" altLang="en-US" sz="2000" b="1" i="1" dirty="0">
                <a:solidFill>
                  <a:srgbClr val="0766D4"/>
                </a:solidFill>
              </a:rPr>
              <a:t>Prioritizing security </a:t>
            </a:r>
            <a:r>
              <a:rPr lang="en-US" altLang="en-US" sz="2000" i="1" dirty="0">
                <a:solidFill>
                  <a:schemeClr val="tx1"/>
                </a:solidFill>
              </a:rPr>
              <a:t>and privacy reassures American Express users that their financial data is protected, distinguishing the company as a </a:t>
            </a:r>
            <a:r>
              <a:rPr lang="en-US" altLang="en-US" sz="2000" b="1" i="1" dirty="0">
                <a:solidFill>
                  <a:srgbClr val="0766D4"/>
                </a:solidFill>
              </a:rPr>
              <a:t>trusted steward </a:t>
            </a:r>
            <a:r>
              <a:rPr lang="en-US" altLang="en-US" sz="2000" i="1" dirty="0">
                <a:solidFill>
                  <a:schemeClr val="tx1"/>
                </a:solidFill>
              </a:rPr>
              <a:t>of sensitive information in the digital age.</a:t>
            </a:r>
            <a:endParaRPr lang="en-IN" altLang="en-US" sz="2000" i="1" dirty="0">
              <a:solidFill>
                <a:schemeClr val="tx1"/>
              </a:solidFill>
            </a:endParaRPr>
          </a:p>
        </p:txBody>
      </p:sp>
      <p:sp>
        <p:nvSpPr>
          <p:cNvPr id="3" name="TextBox 2">
            <a:extLst>
              <a:ext uri="{FF2B5EF4-FFF2-40B4-BE49-F238E27FC236}">
                <a16:creationId xmlns:a16="http://schemas.microsoft.com/office/drawing/2014/main" id="{2507E833-1465-EAE1-A5BD-9B98112A5B11}"/>
              </a:ext>
            </a:extLst>
          </p:cNvPr>
          <p:cNvSpPr txBox="1"/>
          <p:nvPr/>
        </p:nvSpPr>
        <p:spPr>
          <a:xfrm>
            <a:off x="417871" y="1145372"/>
            <a:ext cx="11356257" cy="1190326"/>
          </a:xfrm>
          <a:prstGeom prst="rect">
            <a:avLst/>
          </a:prstGeom>
          <a:noFill/>
        </p:spPr>
        <p:txBody>
          <a:bodyPr wrap="square">
            <a:spAutoFit/>
          </a:bodyPr>
          <a:lstStyle/>
          <a:p>
            <a:pPr marL="101600">
              <a:lnSpc>
                <a:spcPct val="115000"/>
              </a:lnSpc>
              <a:buClr>
                <a:srgbClr val="FFFFFF"/>
              </a:buClr>
              <a:buSzPts val="2000"/>
            </a:pPr>
            <a:r>
              <a:rPr lang="en-IN" altLang="en-US" sz="3200" i="1" dirty="0">
                <a:solidFill>
                  <a:srgbClr val="0766D4"/>
                </a:solidFill>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rPr>
              <a:t>Novelty of the work</a:t>
            </a:r>
            <a:r>
              <a:rPr lang="en-IN" altLang="en-US" sz="3200" dirty="0">
                <a:solidFill>
                  <a:srgbClr val="0766D4"/>
                </a:solidFill>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rPr>
              <a:t>:</a:t>
            </a:r>
          </a:p>
          <a:p>
            <a:pPr marL="101600" marR="0" lvl="0" algn="l" rtl="0">
              <a:lnSpc>
                <a:spcPct val="115000"/>
              </a:lnSpc>
              <a:spcBef>
                <a:spcPts val="0"/>
              </a:spcBef>
              <a:spcAft>
                <a:spcPts val="0"/>
              </a:spcAft>
              <a:buClr>
                <a:srgbClr val="FFFFFF"/>
              </a:buClr>
              <a:buSzPts val="2000"/>
            </a:pPr>
            <a:endParaRPr lang="en-US" sz="3200" b="0" i="1" u="none" strike="noStrike" cap="none" dirty="0">
              <a:solidFill>
                <a:schemeClr val="dk1"/>
              </a:solidFill>
              <a:latin typeface="Source Sans Pro" panose="020B0503030403020204" pitchFamily="34" charset="0"/>
              <a:ea typeface="Source Sans Pro" panose="020B0503030403020204" pitchFamily="34" charset="0"/>
              <a:cs typeface="Calibri" panose="020F0502020204030204"/>
              <a:sym typeface="Calibri" panose="020F0502020204030204"/>
            </a:endParaRPr>
          </a:p>
        </p:txBody>
      </p:sp>
      <p:sp>
        <p:nvSpPr>
          <p:cNvPr id="4" name="Google Shape;136;p18">
            <a:extLst>
              <a:ext uri="{FF2B5EF4-FFF2-40B4-BE49-F238E27FC236}">
                <a16:creationId xmlns:a16="http://schemas.microsoft.com/office/drawing/2014/main" id="{AB5DB6EB-7175-C506-415F-DC1F3A7DF59C}"/>
              </a:ext>
            </a:extLst>
          </p:cNvPr>
          <p:cNvSpPr txBox="1"/>
          <p:nvPr/>
        </p:nvSpPr>
        <p:spPr>
          <a:xfrm>
            <a:off x="417871" y="478673"/>
            <a:ext cx="12578399" cy="379263"/>
          </a:xfrm>
          <a:prstGeom prst="rect">
            <a:avLst/>
          </a:prstGeom>
          <a:noFill/>
          <a:ln>
            <a:noFill/>
          </a:ln>
        </p:spPr>
        <p:txBody>
          <a:bodyPr spcFirstLastPara="1" wrap="square" lIns="0" tIns="45700" rIns="91425" bIns="45700" anchor="ctr" anchorCtr="0">
            <a:noAutofit/>
          </a:bodyPr>
          <a:lstStyle/>
          <a:p>
            <a:pPr marL="0" marR="0" lvl="0" indent="0" algn="l" rtl="0">
              <a:lnSpc>
                <a:spcPct val="100000"/>
              </a:lnSpc>
              <a:spcBef>
                <a:spcPts val="0"/>
              </a:spcBef>
              <a:spcAft>
                <a:spcPts val="0"/>
              </a:spcAft>
              <a:buClr>
                <a:srgbClr val="000000"/>
              </a:buClr>
              <a:buSzPts val="3800"/>
              <a:buFont typeface="Source Sans Pro"/>
              <a:buNone/>
            </a:pPr>
            <a:r>
              <a:rPr lang="en-US" sz="3600" b="1" i="0" u="none" strike="noStrike" cap="none" dirty="0">
                <a:solidFill>
                  <a:schemeClr val="dk1"/>
                </a:solidFill>
                <a:effectLst>
                  <a:outerShdw blurRad="38100" dist="38100" dir="2700000" algn="tl">
                    <a:srgbClr val="000000">
                      <a:alpha val="43137"/>
                    </a:srgbClr>
                  </a:outerShdw>
                </a:effectLst>
                <a:latin typeface="Source Sans Pro"/>
                <a:ea typeface="Source Sans Pro"/>
                <a:cs typeface="Source Sans Pro"/>
                <a:sym typeface="Source Sans Pro"/>
              </a:rPr>
              <a:t>🎯 </a:t>
            </a:r>
            <a:r>
              <a:rPr lang="en-US" sz="3600" b="1" i="1" u="none" strike="noStrike" cap="none" dirty="0">
                <a:solidFill>
                  <a:srgbClr val="0A2B7B"/>
                </a:solidFill>
                <a:effectLst>
                  <a:outerShdw blurRad="38100" dist="38100" dir="2700000" algn="tl">
                    <a:srgbClr val="000000">
                      <a:alpha val="43137"/>
                    </a:srgbClr>
                  </a:outerShdw>
                </a:effectLst>
                <a:latin typeface="+mn-lt"/>
                <a:ea typeface="Source Sans Pro"/>
                <a:cs typeface="Source Sans Pro"/>
                <a:sym typeface="Source Sans Pro"/>
              </a:rPr>
              <a:t>Impact / Novelty </a:t>
            </a:r>
            <a:endParaRPr lang="en-US" sz="3600" b="0" i="1" u="none" strike="noStrike" cap="none" dirty="0">
              <a:solidFill>
                <a:srgbClr val="0A2B7B"/>
              </a:solidFill>
              <a:effectLst>
                <a:outerShdw blurRad="38100" dist="38100" dir="2700000" algn="tl">
                  <a:srgbClr val="000000">
                    <a:alpha val="43137"/>
                  </a:srgbClr>
                </a:outerShdw>
              </a:effectLst>
              <a:latin typeface="+mn-lt"/>
              <a:ea typeface="Calibri" panose="020F0502020204030204"/>
              <a:cs typeface="Calibri" panose="020F0502020204030204"/>
              <a:sym typeface="Calibri" panose="020F0502020204030204"/>
            </a:endParaRPr>
          </a:p>
        </p:txBody>
      </p:sp>
      <p:pic>
        <p:nvPicPr>
          <p:cNvPr id="5" name="Picture 4">
            <a:extLst>
              <a:ext uri="{FF2B5EF4-FFF2-40B4-BE49-F238E27FC236}">
                <a16:creationId xmlns:a16="http://schemas.microsoft.com/office/drawing/2014/main" id="{B88278FF-CA9C-A6D7-5520-58F1874D21C1}"/>
              </a:ext>
            </a:extLst>
          </p:cNvPr>
          <p:cNvPicPr>
            <a:picLocks noChangeAspect="1"/>
          </p:cNvPicPr>
          <p:nvPr/>
        </p:nvPicPr>
        <p:blipFill rotWithShape="1">
          <a:blip r:embed="rId2"/>
          <a:srcRect t="44328" b="9763"/>
          <a:stretch/>
        </p:blipFill>
        <p:spPr>
          <a:xfrm>
            <a:off x="0" y="6331974"/>
            <a:ext cx="12192000" cy="55366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79CC3AAE-5EBD-CA81-8126-3DF8F7031E00}"/>
              </a:ext>
            </a:extLst>
          </p:cNvPr>
          <p:cNvSpPr txBox="1"/>
          <p:nvPr/>
        </p:nvSpPr>
        <p:spPr>
          <a:xfrm>
            <a:off x="388186" y="1301679"/>
            <a:ext cx="11590020" cy="4001095"/>
          </a:xfrm>
          <a:prstGeom prst="rect">
            <a:avLst/>
          </a:prstGeom>
          <a:noFill/>
        </p:spPr>
        <p:txBody>
          <a:bodyPr wrap="square" rtlCol="0">
            <a:spAutoFit/>
          </a:bodyPr>
          <a:lstStyle/>
          <a:p>
            <a:endParaRPr lang="en-US" sz="3600" i="1" dirty="0">
              <a:solidFill>
                <a:schemeClr val="tx1"/>
              </a:solidFill>
              <a:latin typeface="Source Sans Pro" panose="020B0503030403020204" pitchFamily="34" charset="0"/>
              <a:ea typeface="Source Sans Pro" panose="020B0503030403020204" pitchFamily="34" charset="0"/>
            </a:endParaRPr>
          </a:p>
          <a:p>
            <a:r>
              <a:rPr lang="en-IN" altLang="en-US" sz="3600" i="1" dirty="0">
                <a:solidFill>
                  <a:srgbClr val="0766D4"/>
                </a:solidFill>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rPr>
              <a:t>Scope of modification</a:t>
            </a:r>
          </a:p>
          <a:p>
            <a:endParaRPr lang="en-IN" altLang="en-US" sz="2400" i="1" dirty="0">
              <a:solidFill>
                <a:srgbClr val="0A2B7B"/>
              </a:solidFill>
              <a:latin typeface="Source Sans Pro" panose="020B0503030403020204" pitchFamily="34" charset="0"/>
              <a:ea typeface="Source Sans Pro" panose="020B0503030403020204" pitchFamily="34" charset="0"/>
            </a:endParaRPr>
          </a:p>
          <a:p>
            <a:endParaRPr lang="en-IN" altLang="en-US" sz="2400" i="1" dirty="0">
              <a:solidFill>
                <a:srgbClr val="0A2B7B"/>
              </a:solidFill>
              <a:latin typeface="Source Sans Pro" panose="020B0503030403020204" pitchFamily="34" charset="0"/>
              <a:ea typeface="Source Sans Pro" panose="020B0503030403020204" pitchFamily="34" charset="0"/>
            </a:endParaRPr>
          </a:p>
          <a:p>
            <a:pPr marL="342900" indent="-342900">
              <a:buFont typeface="Arial" panose="020B0604020202020204" pitchFamily="34" charset="0"/>
              <a:buChar char="•"/>
            </a:pPr>
            <a:r>
              <a:rPr lang="en-US" altLang="en-US" sz="2400" i="1" dirty="0">
                <a:solidFill>
                  <a:srgbClr val="0A2B7B"/>
                </a:solidFill>
              </a:rPr>
              <a:t>With further advancements in the field of AI, users get to use completely customized dashboards and recommendations as per their requirements.</a:t>
            </a:r>
          </a:p>
          <a:p>
            <a:pPr marL="342900" indent="-342900">
              <a:buFont typeface="Arial" panose="020B0604020202020204" pitchFamily="34" charset="0"/>
              <a:buChar char="•"/>
            </a:pPr>
            <a:endParaRPr lang="en-US" altLang="en-US" sz="2400" i="1" dirty="0">
              <a:solidFill>
                <a:srgbClr val="0A2B7B"/>
              </a:solidFill>
            </a:endParaRPr>
          </a:p>
          <a:p>
            <a:pPr marL="342900" indent="-342900">
              <a:buFont typeface="Arial" panose="020B0604020202020204" pitchFamily="34" charset="0"/>
              <a:buChar char="•"/>
            </a:pPr>
            <a:r>
              <a:rPr lang="en-US" altLang="en-US" sz="2400" i="1" dirty="0">
                <a:solidFill>
                  <a:srgbClr val="0A2B7B"/>
                </a:solidFill>
              </a:rPr>
              <a:t>Since the platform is adaptable to all kinds of changes, the services provided can be increased with the changing users’ preferences.</a:t>
            </a:r>
            <a:endParaRPr lang="en-IN" altLang="en-US" sz="3600" dirty="0">
              <a:solidFill>
                <a:srgbClr val="0A2B7B"/>
              </a:solidFill>
            </a:endParaRPr>
          </a:p>
          <a:p>
            <a:endParaRPr lang="en-IN" altLang="en-US" dirty="0">
              <a:solidFill>
                <a:srgbClr val="1D41D5"/>
              </a:solidFill>
            </a:endParaRPr>
          </a:p>
        </p:txBody>
      </p:sp>
      <p:sp>
        <p:nvSpPr>
          <p:cNvPr id="135" name="Google Shape;135;p18"/>
          <p:cNvSpPr txBox="1"/>
          <p:nvPr/>
        </p:nvSpPr>
        <p:spPr>
          <a:xfrm>
            <a:off x="388186" y="694262"/>
            <a:ext cx="12578399" cy="379263"/>
          </a:xfrm>
          <a:prstGeom prst="rect">
            <a:avLst/>
          </a:prstGeom>
          <a:noFill/>
          <a:ln>
            <a:noFill/>
          </a:ln>
        </p:spPr>
        <p:txBody>
          <a:bodyPr spcFirstLastPara="1" wrap="square" lIns="0"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Source Sans Pro"/>
              <a:buNone/>
            </a:pPr>
            <a:r>
              <a:rPr lang="en-US" sz="4000" b="1" i="1" u="none" strike="noStrike" cap="none" dirty="0">
                <a:solidFill>
                  <a:srgbClr val="0A2B7B"/>
                </a:solidFill>
                <a:effectLst>
                  <a:outerShdw blurRad="38100" dist="38100" dir="2700000" algn="tl">
                    <a:srgbClr val="000000">
                      <a:alpha val="43137"/>
                    </a:srgbClr>
                  </a:outerShdw>
                </a:effectLst>
                <a:latin typeface="+mj-lt"/>
                <a:ea typeface="Source Sans Pro"/>
                <a:cs typeface="Source Sans Pro"/>
                <a:sym typeface="Source Sans Pro"/>
              </a:rPr>
              <a:t>🚀 Future Scope</a:t>
            </a:r>
            <a:endParaRPr sz="4000" b="0" i="1" u="none" strike="noStrike" cap="none" dirty="0">
              <a:solidFill>
                <a:srgbClr val="0A2B7B"/>
              </a:solidFill>
              <a:effectLst>
                <a:outerShdw blurRad="38100" dist="38100" dir="2700000" algn="tl">
                  <a:srgbClr val="000000">
                    <a:alpha val="43137"/>
                  </a:srgbClr>
                </a:outerShdw>
              </a:effectLst>
              <a:latin typeface="+mj-lt"/>
              <a:ea typeface="Calibri" panose="020F0502020204030204"/>
              <a:cs typeface="Calibri" panose="020F0502020204030204"/>
              <a:sym typeface="Calibri" panose="020F0502020204030204"/>
            </a:endParaRPr>
          </a:p>
        </p:txBody>
      </p:sp>
      <p:pic>
        <p:nvPicPr>
          <p:cNvPr id="3" name="Picture 2">
            <a:extLst>
              <a:ext uri="{FF2B5EF4-FFF2-40B4-BE49-F238E27FC236}">
                <a16:creationId xmlns:a16="http://schemas.microsoft.com/office/drawing/2014/main" id="{176D4B27-CA07-BD4D-BB88-91C213CC4CC3}"/>
              </a:ext>
            </a:extLst>
          </p:cNvPr>
          <p:cNvPicPr>
            <a:picLocks noChangeAspect="1"/>
          </p:cNvPicPr>
          <p:nvPr/>
        </p:nvPicPr>
        <p:blipFill rotWithShape="1">
          <a:blip r:embed="rId2"/>
          <a:srcRect t="44328" b="9763"/>
          <a:stretch/>
        </p:blipFill>
        <p:spPr>
          <a:xfrm>
            <a:off x="0" y="6331974"/>
            <a:ext cx="12192000" cy="553668"/>
          </a:xfrm>
          <a:prstGeom prst="rect">
            <a:avLst/>
          </a:prstGeom>
        </p:spPr>
      </p:pic>
    </p:spTree>
    <p:extLst>
      <p:ext uri="{BB962C8B-B14F-4D97-AF65-F5344CB8AC3E}">
        <p14:creationId xmlns:p14="http://schemas.microsoft.com/office/powerpoint/2010/main" val="1347807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5"/>
          <p:cNvSpPr txBox="1"/>
          <p:nvPr/>
        </p:nvSpPr>
        <p:spPr>
          <a:xfrm>
            <a:off x="742562" y="666287"/>
            <a:ext cx="11248809" cy="5189220"/>
          </a:xfrm>
          <a:prstGeom prst="rect">
            <a:avLst/>
          </a:prstGeom>
          <a:noFill/>
          <a:ln>
            <a:noFill/>
          </a:ln>
        </p:spPr>
        <p:txBody>
          <a:bodyPr spcFirstLastPara="1" wrap="square" lIns="0" tIns="0" rIns="0" bIns="0" anchor="t" anchorCtr="0">
            <a:noAutofit/>
          </a:bodyPr>
          <a:lstStyle/>
          <a:p>
            <a:pPr marL="0" marR="0" lvl="2" indent="0" algn="l" rtl="0">
              <a:lnSpc>
                <a:spcPct val="110000"/>
              </a:lnSpc>
              <a:spcBef>
                <a:spcPts val="0"/>
              </a:spcBef>
              <a:spcAft>
                <a:spcPts val="0"/>
              </a:spcAft>
              <a:buClr>
                <a:srgbClr val="FFFFFF"/>
              </a:buClr>
              <a:buSzPts val="1600"/>
              <a:buFont typeface="Noto Sans Symbols"/>
              <a:buNone/>
            </a:pPr>
            <a:r>
              <a:rPr lang="en-IN" sz="1600" b="1" i="1" u="none" strike="noStrike" cap="none" dirty="0">
                <a:solidFill>
                  <a:srgbClr val="0766D4"/>
                </a:solidFill>
                <a:latin typeface="Source Sans Pro"/>
                <a:ea typeface="Source Sans Pro"/>
                <a:cs typeface="Source Sans Pro"/>
                <a:sym typeface="Source Sans Pro"/>
              </a:rPr>
              <a:t> </a:t>
            </a:r>
            <a:r>
              <a:rPr lang="en-US" sz="2000" i="1" u="none" strike="noStrike" cap="none" dirty="0">
                <a:solidFill>
                  <a:srgbClr val="0A2B7B"/>
                </a:solidFill>
                <a:latin typeface="Arial Rounded MT Bold" panose="020F0704030504030204" pitchFamily="34" charset="0"/>
                <a:ea typeface="Source Sans Pro"/>
                <a:cs typeface="Source Sans Pro"/>
                <a:sym typeface="Source Sans Pro"/>
              </a:rPr>
              <a:t>To measure the extent of scalability and usability of automated financial planning :</a:t>
            </a:r>
          </a:p>
          <a:p>
            <a:pPr marL="0" marR="0" lvl="2" indent="0" algn="l" rtl="0">
              <a:lnSpc>
                <a:spcPct val="110000"/>
              </a:lnSpc>
              <a:spcBef>
                <a:spcPts val="0"/>
              </a:spcBef>
              <a:spcAft>
                <a:spcPts val="0"/>
              </a:spcAft>
              <a:buClr>
                <a:srgbClr val="FFFFFF"/>
              </a:buClr>
              <a:buSzPts val="1600"/>
              <a:buFont typeface="Noto Sans Symbols"/>
              <a:buNone/>
            </a:pPr>
            <a:endParaRPr lang="en-US" sz="1600" b="1" i="1" dirty="0">
              <a:solidFill>
                <a:srgbClr val="0766D4"/>
              </a:solidFill>
              <a:latin typeface="Arial Rounded MT Bold" panose="020F0704030504030204" pitchFamily="34" charset="0"/>
              <a:ea typeface="Source Sans Pro"/>
              <a:cs typeface="Source Sans Pro"/>
              <a:sym typeface="Source Sans Pro"/>
            </a:endParaRPr>
          </a:p>
          <a:p>
            <a:pPr marL="342900" marR="0" lvl="2" indent="-342900" algn="l" rtl="0">
              <a:spcBef>
                <a:spcPts val="0"/>
              </a:spcBef>
              <a:spcAft>
                <a:spcPts val="0"/>
              </a:spcAft>
              <a:buClr>
                <a:schemeClr val="tx1">
                  <a:lumMod val="95000"/>
                  <a:lumOff val="5000"/>
                </a:schemeClr>
              </a:buClr>
              <a:buSzPts val="1600"/>
              <a:buFont typeface="Noto Sans Symbols"/>
              <a:buAutoNum type="arabicPeriod"/>
            </a:pPr>
            <a:r>
              <a:rPr lang="en-US" i="1" strike="noStrike" cap="none" dirty="0">
                <a:solidFill>
                  <a:srgbClr val="1D41D5"/>
                </a:solidFill>
                <a:latin typeface="Arial Rounded MT Bold" panose="020F0704030504030204" pitchFamily="34" charset="0"/>
                <a:ea typeface="Source Sans Pro"/>
                <a:cs typeface="Source Sans Pro"/>
                <a:sym typeface="Source Sans Pro"/>
              </a:rPr>
              <a:t>Personalized Credit Card Recommendation System: </a:t>
            </a:r>
            <a:r>
              <a:rPr lang="en-US" i="1" dirty="0">
                <a:solidFill>
                  <a:schemeClr val="tx1">
                    <a:lumMod val="95000"/>
                    <a:lumOff val="5000"/>
                  </a:schemeClr>
                </a:solidFill>
                <a:latin typeface="Arial Rounded MT Bold" panose="020F0704030504030204" pitchFamily="34" charset="0"/>
                <a:ea typeface="Source Sans Pro"/>
                <a:cs typeface="Source Sans Pro"/>
                <a:sym typeface="Source Sans Pro"/>
              </a:rPr>
              <a:t>P</a:t>
            </a:r>
            <a:r>
              <a:rPr lang="en-US" i="1" u="none" strike="noStrike" cap="none" dirty="0">
                <a:solidFill>
                  <a:schemeClr val="tx1">
                    <a:lumMod val="95000"/>
                    <a:lumOff val="5000"/>
                  </a:schemeClr>
                </a:solidFill>
                <a:latin typeface="Arial Rounded MT Bold" panose="020F0704030504030204" pitchFamily="34" charset="0"/>
                <a:ea typeface="Source Sans Pro"/>
                <a:cs typeface="Source Sans Pro"/>
                <a:sym typeface="Source Sans Pro"/>
              </a:rPr>
              <a:t>ersonalized credit card recommendations based on profile, financial goals and spending patterns. </a:t>
            </a:r>
            <a:r>
              <a:rPr lang="en-US" i="1" u="none" strike="noStrike" cap="none" dirty="0">
                <a:solidFill>
                  <a:srgbClr val="0766D4"/>
                </a:solidFill>
                <a:latin typeface="Arial Rounded MT Bold" panose="020F0704030504030204" pitchFamily="34" charset="0"/>
                <a:ea typeface="Source Sans Pro"/>
                <a:cs typeface="Source Sans Pro"/>
                <a:sym typeface="Source Sans Pro"/>
              </a:rPr>
              <a:t>Travel a lot? No problem, use our cards that provide airfare and lounge benefits and much more!</a:t>
            </a:r>
          </a:p>
          <a:p>
            <a:pPr marL="342900" marR="0" lvl="2" indent="-342900" algn="l" rtl="0">
              <a:spcBef>
                <a:spcPts val="0"/>
              </a:spcBef>
              <a:spcAft>
                <a:spcPts val="0"/>
              </a:spcAft>
              <a:buClr>
                <a:schemeClr val="tx1">
                  <a:lumMod val="95000"/>
                  <a:lumOff val="5000"/>
                </a:schemeClr>
              </a:buClr>
              <a:buSzPts val="1600"/>
              <a:buFont typeface="Noto Sans Symbols"/>
              <a:buAutoNum type="arabicPeriod"/>
            </a:pPr>
            <a:endParaRPr lang="en-US" i="1" u="none" strike="noStrike" cap="none" dirty="0">
              <a:solidFill>
                <a:srgbClr val="0766D4"/>
              </a:solidFill>
              <a:latin typeface="Arial Rounded MT Bold" panose="020F0704030504030204" pitchFamily="34" charset="0"/>
              <a:ea typeface="Source Sans Pro"/>
              <a:cs typeface="Source Sans Pro"/>
              <a:sym typeface="Source Sans Pro"/>
            </a:endParaRPr>
          </a:p>
          <a:p>
            <a:pPr marL="342900" lvl="2" indent="-342900">
              <a:buClr>
                <a:schemeClr val="tx1">
                  <a:lumMod val="95000"/>
                  <a:lumOff val="5000"/>
                </a:schemeClr>
              </a:buClr>
              <a:buSzPts val="1600"/>
              <a:buFont typeface="Noto Sans Symbols"/>
              <a:buAutoNum type="arabicPeriod"/>
            </a:pPr>
            <a:r>
              <a:rPr lang="en-US" i="1" dirty="0">
                <a:solidFill>
                  <a:srgbClr val="0070C0"/>
                </a:solidFill>
                <a:effectLst/>
                <a:latin typeface="Arial Rounded MT Bold" panose="020F0704030504030204" pitchFamily="34" charset="0"/>
              </a:rPr>
              <a:t>Personalized Financial Insights: </a:t>
            </a:r>
            <a:r>
              <a:rPr lang="en-US" i="1" dirty="0">
                <a:solidFill>
                  <a:schemeClr val="tx1">
                    <a:lumMod val="95000"/>
                    <a:lumOff val="5000"/>
                  </a:schemeClr>
                </a:solidFill>
                <a:effectLst/>
                <a:latin typeface="Arial Rounded MT Bold" panose="020F0704030504030204" pitchFamily="34" charset="0"/>
              </a:rPr>
              <a:t>Receive personalized financial insights based on your Amex spending patterns. Understand your expenses better and make informed decisions to optimize your finances</a:t>
            </a:r>
            <a:r>
              <a:rPr lang="en-US" i="1" dirty="0">
                <a:solidFill>
                  <a:srgbClr val="0070C0"/>
                </a:solidFill>
                <a:effectLst/>
                <a:latin typeface="Arial Rounded MT Bold" panose="020F0704030504030204" pitchFamily="34" charset="0"/>
              </a:rPr>
              <a:t>.</a:t>
            </a:r>
          </a:p>
          <a:p>
            <a:pPr marL="342900" lvl="2" indent="-342900">
              <a:buClr>
                <a:schemeClr val="tx1">
                  <a:lumMod val="95000"/>
                  <a:lumOff val="5000"/>
                </a:schemeClr>
              </a:buClr>
              <a:buSzPts val="1600"/>
              <a:buFont typeface="Noto Sans Symbols"/>
              <a:buAutoNum type="arabicPeriod"/>
            </a:pPr>
            <a:endParaRPr lang="en-US" i="1" dirty="0">
              <a:solidFill>
                <a:srgbClr val="0070C0"/>
              </a:solidFill>
              <a:effectLst/>
              <a:latin typeface="Arial Rounded MT Bold" panose="020F0704030504030204" pitchFamily="34" charset="0"/>
            </a:endParaRPr>
          </a:p>
          <a:p>
            <a:pPr marL="342900" lvl="2" indent="-342900">
              <a:buClr>
                <a:schemeClr val="tx1">
                  <a:lumMod val="95000"/>
                  <a:lumOff val="5000"/>
                </a:schemeClr>
              </a:buClr>
              <a:buSzPts val="1600"/>
              <a:buFont typeface="Noto Sans Symbols"/>
              <a:buAutoNum type="arabicPeriod"/>
            </a:pPr>
            <a:r>
              <a:rPr lang="en-US" i="1" dirty="0">
                <a:solidFill>
                  <a:srgbClr val="0070C0"/>
                </a:solidFill>
                <a:effectLst/>
                <a:latin typeface="Arial Rounded MT Bold" panose="020F0704030504030204" pitchFamily="34" charset="0"/>
              </a:rPr>
              <a:t>Efficient Expense Management</a:t>
            </a:r>
            <a:r>
              <a:rPr lang="en-US" i="1" dirty="0">
                <a:solidFill>
                  <a:schemeClr val="tx1">
                    <a:lumMod val="95000"/>
                    <a:lumOff val="5000"/>
                  </a:schemeClr>
                </a:solidFill>
                <a:effectLst/>
                <a:latin typeface="Arial Rounded MT Bold" panose="020F0704030504030204" pitchFamily="34" charset="0"/>
              </a:rPr>
              <a:t>: </a:t>
            </a:r>
            <a:r>
              <a:rPr lang="en-US" i="1" dirty="0">
                <a:solidFill>
                  <a:schemeClr val="tx1">
                    <a:lumMod val="95000"/>
                    <a:lumOff val="5000"/>
                  </a:schemeClr>
                </a:solidFill>
                <a:effectLst/>
                <a:latin typeface="+mn-lt"/>
              </a:rPr>
              <a:t>Streamline</a:t>
            </a:r>
            <a:r>
              <a:rPr lang="en-US" i="1" dirty="0">
                <a:solidFill>
                  <a:schemeClr val="tx1">
                    <a:lumMod val="95000"/>
                    <a:lumOff val="5000"/>
                  </a:schemeClr>
                </a:solidFill>
                <a:effectLst/>
                <a:latin typeface="Arial Rounded MT Bold" panose="020F0704030504030204" pitchFamily="34" charset="0"/>
              </a:rPr>
              <a:t> expense management for your business. Categorize expenses, track spending, and generate insightful reports to manage your budget effectively with our multi-featured dashboard.</a:t>
            </a:r>
          </a:p>
          <a:p>
            <a:pPr marL="342900" lvl="2" indent="-342900">
              <a:buClr>
                <a:schemeClr val="tx1">
                  <a:lumMod val="95000"/>
                  <a:lumOff val="5000"/>
                </a:schemeClr>
              </a:buClr>
              <a:buSzPts val="1600"/>
              <a:buFont typeface="Noto Sans Symbols"/>
              <a:buAutoNum type="arabicPeriod"/>
            </a:pPr>
            <a:endParaRPr lang="en-US" i="1" dirty="0">
              <a:solidFill>
                <a:schemeClr val="tx1">
                  <a:lumMod val="95000"/>
                  <a:lumOff val="5000"/>
                </a:schemeClr>
              </a:solidFill>
              <a:effectLst/>
              <a:latin typeface="Arial Rounded MT Bold" panose="020F0704030504030204" pitchFamily="34" charset="0"/>
            </a:endParaRPr>
          </a:p>
          <a:p>
            <a:pPr marL="342900" lvl="2" indent="-342900">
              <a:buClr>
                <a:schemeClr val="tx1">
                  <a:lumMod val="95000"/>
                  <a:lumOff val="5000"/>
                </a:schemeClr>
              </a:buClr>
              <a:buSzPts val="1600"/>
              <a:buFont typeface="Noto Sans Symbols"/>
              <a:buAutoNum type="arabicPeriod"/>
            </a:pPr>
            <a:r>
              <a:rPr lang="en-US" i="0" dirty="0">
                <a:solidFill>
                  <a:srgbClr val="0070C0"/>
                </a:solidFill>
                <a:effectLst/>
                <a:latin typeface="Arial Rounded MT Bold" panose="020F0704030504030204" pitchFamily="34" charset="0"/>
              </a:rPr>
              <a:t>Tailored Investment Opportunities: </a:t>
            </a:r>
            <a:r>
              <a:rPr lang="en-US" i="1" dirty="0">
                <a:solidFill>
                  <a:schemeClr val="tx1">
                    <a:lumMod val="95000"/>
                    <a:lumOff val="5000"/>
                  </a:schemeClr>
                </a:solidFill>
                <a:effectLst/>
                <a:latin typeface="Arial Rounded MT Bold" panose="020F0704030504030204" pitchFamily="34" charset="0"/>
              </a:rPr>
              <a:t>Receive personalized investment suggestions based on your financial data, including your American Express transactions. Grow your wealth with targeted investment opportunities aligned with your financial objectives.</a:t>
            </a:r>
          </a:p>
          <a:p>
            <a:pPr marL="342900" lvl="2" indent="-342900">
              <a:buClr>
                <a:schemeClr val="tx1">
                  <a:lumMod val="95000"/>
                  <a:lumOff val="5000"/>
                </a:schemeClr>
              </a:buClr>
              <a:buSzPts val="1600"/>
              <a:buFont typeface="Noto Sans Symbols"/>
              <a:buAutoNum type="arabicPeriod"/>
            </a:pPr>
            <a:endParaRPr lang="en-US" i="1" dirty="0">
              <a:solidFill>
                <a:schemeClr val="tx1">
                  <a:lumMod val="95000"/>
                  <a:lumOff val="5000"/>
                </a:schemeClr>
              </a:solidFill>
              <a:effectLst/>
              <a:latin typeface="Arial Rounded MT Bold" panose="020F0704030504030204" pitchFamily="34" charset="0"/>
            </a:endParaRPr>
          </a:p>
          <a:p>
            <a:pPr marL="342900" lvl="2" indent="-342900">
              <a:buClr>
                <a:schemeClr val="tx1">
                  <a:lumMod val="95000"/>
                  <a:lumOff val="5000"/>
                </a:schemeClr>
              </a:buClr>
              <a:buSzPts val="1600"/>
              <a:buFont typeface="Noto Sans Symbols"/>
              <a:buAutoNum type="arabicPeriod"/>
            </a:pPr>
            <a:r>
              <a:rPr lang="en-US" i="1" dirty="0">
                <a:solidFill>
                  <a:srgbClr val="0766D4"/>
                </a:solidFill>
                <a:latin typeface="Arial Rounded MT Bold" panose="020F0704030504030204" pitchFamily="34" charset="0"/>
              </a:rPr>
              <a:t>Solutions for business and personal use</a:t>
            </a:r>
            <a:r>
              <a:rPr lang="en-US" i="1" dirty="0">
                <a:solidFill>
                  <a:schemeClr val="tx1">
                    <a:lumMod val="95000"/>
                    <a:lumOff val="5000"/>
                  </a:schemeClr>
                </a:solidFill>
                <a:latin typeface="Arial Rounded MT Bold" panose="020F0704030504030204" pitchFamily="34" charset="0"/>
              </a:rPr>
              <a:t>: Keeping in mind with Amex schemes, we have different solutions and features designed for personal and business use so that businesses can leverage Amex’s  various rewards and solutions.</a:t>
            </a:r>
          </a:p>
          <a:p>
            <a:pPr marL="342900" lvl="2" indent="-342900">
              <a:buClr>
                <a:schemeClr val="tx1">
                  <a:lumMod val="95000"/>
                  <a:lumOff val="5000"/>
                </a:schemeClr>
              </a:buClr>
              <a:buSzPts val="1600"/>
              <a:buFont typeface="Noto Sans Symbols"/>
              <a:buAutoNum type="arabicPeriod"/>
            </a:pPr>
            <a:endParaRPr lang="en-US" i="1" dirty="0">
              <a:solidFill>
                <a:schemeClr val="tx1">
                  <a:lumMod val="95000"/>
                  <a:lumOff val="5000"/>
                </a:schemeClr>
              </a:solidFill>
              <a:latin typeface="Arial Rounded MT Bold" panose="020F0704030504030204" pitchFamily="34" charset="0"/>
            </a:endParaRPr>
          </a:p>
          <a:p>
            <a:pPr marL="342900" lvl="2" indent="-342900">
              <a:buClr>
                <a:schemeClr val="tx1">
                  <a:lumMod val="95000"/>
                  <a:lumOff val="5000"/>
                </a:schemeClr>
              </a:buClr>
              <a:buSzPts val="1600"/>
              <a:buFont typeface="Noto Sans Symbols"/>
              <a:buAutoNum type="arabicPeriod"/>
            </a:pPr>
            <a:r>
              <a:rPr lang="en-US" i="1" dirty="0">
                <a:solidFill>
                  <a:srgbClr val="0766D4"/>
                </a:solidFill>
                <a:latin typeface="Arial Rounded MT Bold" panose="020F0704030504030204" pitchFamily="34" charset="0"/>
              </a:rPr>
              <a:t>Retirement Planning</a:t>
            </a:r>
            <a:r>
              <a:rPr lang="en-US" i="1" dirty="0">
                <a:solidFill>
                  <a:schemeClr val="tx1">
                    <a:lumMod val="95000"/>
                    <a:lumOff val="5000"/>
                  </a:schemeClr>
                </a:solidFill>
                <a:latin typeface="Arial Rounded MT Bold" panose="020F0704030504030204" pitchFamily="34" charset="0"/>
              </a:rPr>
              <a:t>: Make retirement easy with  Amex partnered  travel deals, hospital and healthcare benefits and insurance options.</a:t>
            </a:r>
          </a:p>
          <a:p>
            <a:pPr marL="342900" lvl="2" indent="-342900">
              <a:buClr>
                <a:schemeClr val="tx1">
                  <a:lumMod val="95000"/>
                  <a:lumOff val="5000"/>
                </a:schemeClr>
              </a:buClr>
              <a:buSzPts val="1600"/>
              <a:buFont typeface="Noto Sans Symbols"/>
              <a:buAutoNum type="arabicPeriod"/>
            </a:pPr>
            <a:endParaRPr lang="en-US" i="1" dirty="0">
              <a:solidFill>
                <a:schemeClr val="tx1">
                  <a:lumMod val="95000"/>
                  <a:lumOff val="5000"/>
                </a:schemeClr>
              </a:solidFill>
              <a:latin typeface="Arial Rounded MT Bold" panose="020F0704030504030204" pitchFamily="34" charset="0"/>
            </a:endParaRPr>
          </a:p>
          <a:p>
            <a:pPr marL="342900" lvl="2" indent="-342900">
              <a:buClr>
                <a:schemeClr val="tx1">
                  <a:lumMod val="95000"/>
                  <a:lumOff val="5000"/>
                </a:schemeClr>
              </a:buClr>
              <a:buSzPts val="1600"/>
              <a:buFont typeface="Noto Sans Symbols"/>
              <a:buAutoNum type="arabicPeriod"/>
            </a:pPr>
            <a:r>
              <a:rPr lang="en-US" i="1" dirty="0">
                <a:solidFill>
                  <a:srgbClr val="0766D4"/>
                </a:solidFill>
                <a:latin typeface="Arial Rounded MT Bold" panose="020F0704030504030204" pitchFamily="34" charset="0"/>
              </a:rPr>
              <a:t>Financial Calculators</a:t>
            </a:r>
            <a:r>
              <a:rPr lang="en-US" i="1" dirty="0">
                <a:solidFill>
                  <a:schemeClr val="tx1">
                    <a:lumMod val="95000"/>
                    <a:lumOff val="5000"/>
                  </a:schemeClr>
                </a:solidFill>
                <a:latin typeface="Arial Rounded MT Bold" panose="020F0704030504030204" pitchFamily="34" charset="0"/>
              </a:rPr>
              <a:t>: Financial education, Calculators with calculation transparency such that it is easier for user to manage and se goals all at one stop.</a:t>
            </a:r>
          </a:p>
          <a:p>
            <a:pPr marL="342900" lvl="2" indent="-342900">
              <a:buClr>
                <a:schemeClr val="tx1">
                  <a:lumMod val="95000"/>
                  <a:lumOff val="5000"/>
                </a:schemeClr>
              </a:buClr>
              <a:buSzPts val="1600"/>
              <a:buFont typeface="Noto Sans Symbols"/>
              <a:buAutoNum type="arabicPeriod"/>
            </a:pPr>
            <a:endParaRPr lang="en-US" i="1" dirty="0">
              <a:solidFill>
                <a:schemeClr val="tx1">
                  <a:lumMod val="95000"/>
                  <a:lumOff val="5000"/>
                </a:schemeClr>
              </a:solidFill>
              <a:latin typeface="Arial Rounded MT Bold" panose="020F0704030504030204" pitchFamily="34" charset="0"/>
            </a:endParaRPr>
          </a:p>
          <a:p>
            <a:pPr marL="342900" lvl="2" indent="-342900">
              <a:buClr>
                <a:schemeClr val="tx1">
                  <a:lumMod val="95000"/>
                  <a:lumOff val="5000"/>
                </a:schemeClr>
              </a:buClr>
              <a:buSzPts val="1600"/>
              <a:buFont typeface="Noto Sans Symbols"/>
              <a:buAutoNum type="arabicPeriod"/>
            </a:pPr>
            <a:r>
              <a:rPr lang="en-US" i="1" dirty="0">
                <a:solidFill>
                  <a:srgbClr val="0766D4"/>
                </a:solidFill>
                <a:latin typeface="Arial Rounded MT Bold" panose="020F0704030504030204" pitchFamily="34" charset="0"/>
              </a:rPr>
              <a:t>AI Chatbot</a:t>
            </a:r>
            <a:r>
              <a:rPr lang="en-US" i="1" dirty="0">
                <a:solidFill>
                  <a:schemeClr val="tx1">
                    <a:lumMod val="95000"/>
                    <a:lumOff val="5000"/>
                  </a:schemeClr>
                </a:solidFill>
                <a:latin typeface="Arial Rounded MT Bold" panose="020F0704030504030204" pitchFamily="34" charset="0"/>
              </a:rPr>
              <a:t>: A chatbot that helps you find links and solutions without you having to search for them manually.</a:t>
            </a:r>
            <a:endParaRPr lang="en-US" i="1" dirty="0">
              <a:solidFill>
                <a:srgbClr val="0070C0"/>
              </a:solidFill>
              <a:latin typeface="Arial Rounded MT Bold" panose="020F0704030504030204" pitchFamily="34" charset="0"/>
            </a:endParaRPr>
          </a:p>
        </p:txBody>
      </p:sp>
      <p:sp>
        <p:nvSpPr>
          <p:cNvPr id="117" name="Google Shape;117;p15"/>
          <p:cNvSpPr txBox="1"/>
          <p:nvPr/>
        </p:nvSpPr>
        <p:spPr>
          <a:xfrm>
            <a:off x="361571" y="194427"/>
            <a:ext cx="10609957" cy="379263"/>
          </a:xfrm>
          <a:prstGeom prst="rect">
            <a:avLst/>
          </a:prstGeom>
          <a:noFill/>
          <a:ln>
            <a:noFill/>
          </a:ln>
        </p:spPr>
        <p:txBody>
          <a:bodyPr spcFirstLastPara="1" wrap="square" lIns="0"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Source Sans Pro"/>
              <a:buNone/>
            </a:pPr>
            <a:r>
              <a:rPr lang="en-US" sz="3600" i="1" u="none" strike="noStrike" cap="none" dirty="0">
                <a:solidFill>
                  <a:srgbClr val="1D41D5"/>
                </a:solidFill>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cs typeface="Source Sans Pro"/>
                <a:sym typeface="Source Sans Pro"/>
              </a:rPr>
              <a:t> Business Relevance</a:t>
            </a:r>
          </a:p>
        </p:txBody>
      </p:sp>
      <p:pic>
        <p:nvPicPr>
          <p:cNvPr id="2" name="Picture 1">
            <a:extLst>
              <a:ext uri="{FF2B5EF4-FFF2-40B4-BE49-F238E27FC236}">
                <a16:creationId xmlns:a16="http://schemas.microsoft.com/office/drawing/2014/main" id="{355F3153-3479-551E-35F5-09BE75804B70}"/>
              </a:ext>
            </a:extLst>
          </p:cNvPr>
          <p:cNvPicPr>
            <a:picLocks noChangeAspect="1"/>
          </p:cNvPicPr>
          <p:nvPr/>
        </p:nvPicPr>
        <p:blipFill rotWithShape="1">
          <a:blip r:embed="rId3"/>
          <a:srcRect t="44328" b="9763"/>
          <a:stretch/>
        </p:blipFill>
        <p:spPr>
          <a:xfrm>
            <a:off x="0" y="6331974"/>
            <a:ext cx="12192000" cy="553668"/>
          </a:xfrm>
          <a:prstGeom prst="rect">
            <a:avLst/>
          </a:prstGeom>
        </p:spPr>
      </p:pic>
    </p:spTree>
    <p:extLst>
      <p:ext uri="{BB962C8B-B14F-4D97-AF65-F5344CB8AC3E}">
        <p14:creationId xmlns:p14="http://schemas.microsoft.com/office/powerpoint/2010/main" val="1097012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00990" y="966785"/>
            <a:ext cx="11590020" cy="4739759"/>
          </a:xfrm>
          <a:prstGeom prst="rect">
            <a:avLst/>
          </a:prstGeom>
          <a:noFill/>
        </p:spPr>
        <p:txBody>
          <a:bodyPr wrap="square" rtlCol="0">
            <a:spAutoFit/>
          </a:bodyPr>
          <a:lstStyle/>
          <a:p>
            <a:r>
              <a:rPr lang="en-IN" altLang="en-US" sz="4000" i="1" dirty="0">
                <a:solidFill>
                  <a:srgbClr val="0766D4"/>
                </a:solidFill>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rPr>
              <a:t>How we are optimizing it......</a:t>
            </a:r>
            <a:endParaRPr lang="en-US" sz="3600" i="1" dirty="0">
              <a:solidFill>
                <a:srgbClr val="0766D4"/>
              </a:solidFill>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endParaRPr>
          </a:p>
          <a:p>
            <a:endParaRPr lang="en-US" i="1" dirty="0"/>
          </a:p>
          <a:p>
            <a:r>
              <a:rPr lang="en-US" sz="1800" i="1" dirty="0"/>
              <a:t>1. With instant expense tracking features and as a constant travel companion, our app powered by </a:t>
            </a:r>
            <a:r>
              <a:rPr lang="en-US" sz="1800" b="1" i="1" dirty="0">
                <a:solidFill>
                  <a:srgbClr val="0766D4"/>
                </a:solidFill>
              </a:rPr>
              <a:t>American express cards purchase protection</a:t>
            </a:r>
            <a:r>
              <a:rPr lang="en-US" sz="1800" i="1" dirty="0">
                <a:solidFill>
                  <a:srgbClr val="0766D4"/>
                </a:solidFill>
              </a:rPr>
              <a:t> </a:t>
            </a:r>
            <a:r>
              <a:rPr lang="en-US" sz="1800" i="1" dirty="0"/>
              <a:t>helps users travel carefree.</a:t>
            </a:r>
          </a:p>
          <a:p>
            <a:endParaRPr lang="en-US" sz="1800" i="1" dirty="0"/>
          </a:p>
          <a:p>
            <a:r>
              <a:rPr lang="en-US" sz="1800" i="1" dirty="0"/>
              <a:t>2. Streamlining user portfolios and financial transactions with </a:t>
            </a:r>
            <a:r>
              <a:rPr lang="en-US" sz="1800" b="1" i="1" dirty="0">
                <a:solidFill>
                  <a:srgbClr val="0766D4"/>
                </a:solidFill>
              </a:rPr>
              <a:t>Ai powered graphs and stats</a:t>
            </a:r>
            <a:r>
              <a:rPr lang="en-US" sz="1800" i="1" dirty="0"/>
              <a:t>.</a:t>
            </a:r>
          </a:p>
          <a:p>
            <a:endParaRPr lang="en-US" sz="1800" i="1" dirty="0"/>
          </a:p>
          <a:p>
            <a:r>
              <a:rPr lang="en-US" sz="1800" i="1" dirty="0"/>
              <a:t>3</a:t>
            </a:r>
            <a:r>
              <a:rPr lang="en-US" sz="1800" b="1" i="1" dirty="0"/>
              <a:t>. </a:t>
            </a:r>
            <a:r>
              <a:rPr lang="en-US" sz="1800" b="1" i="1" dirty="0">
                <a:solidFill>
                  <a:srgbClr val="0766D4"/>
                </a:solidFill>
              </a:rPr>
              <a:t>Increasing user conversion rates </a:t>
            </a:r>
            <a:r>
              <a:rPr lang="en-US" sz="1800" i="1" dirty="0"/>
              <a:t>with interactive UI/UX designs and understandable solutions without too much jargon.</a:t>
            </a:r>
          </a:p>
          <a:p>
            <a:endParaRPr lang="en-US" sz="1800" i="1" dirty="0"/>
          </a:p>
          <a:p>
            <a:r>
              <a:rPr lang="en-US" sz="1800" i="1" dirty="0"/>
              <a:t>4. Strengthened security measures: Implementing robust authentication and encryption mechanisms ensures the security and privacy of users' financial information, </a:t>
            </a:r>
            <a:r>
              <a:rPr lang="en-US" sz="1800" b="1" i="1" dirty="0">
                <a:solidFill>
                  <a:srgbClr val="0766D4"/>
                </a:solidFill>
              </a:rPr>
              <a:t>enhancing trust </a:t>
            </a:r>
            <a:r>
              <a:rPr lang="en-US" sz="1800" i="1" dirty="0"/>
              <a:t>and </a:t>
            </a:r>
            <a:r>
              <a:rPr lang="en-US" sz="1800" b="1" i="1" dirty="0">
                <a:solidFill>
                  <a:srgbClr val="0766D4"/>
                </a:solidFill>
              </a:rPr>
              <a:t>confidence</a:t>
            </a:r>
            <a:r>
              <a:rPr lang="en-US" sz="1800" i="1" dirty="0"/>
              <a:t> in American Express's services.</a:t>
            </a:r>
          </a:p>
          <a:p>
            <a:endParaRPr lang="en-IN" altLang="en-US" sz="3600" dirty="0">
              <a:solidFill>
                <a:srgbClr val="1D41D5"/>
              </a:solidFill>
            </a:endParaRPr>
          </a:p>
          <a:p>
            <a:endParaRPr lang="en-IN" altLang="en-US" dirty="0">
              <a:solidFill>
                <a:srgbClr val="1D41D5"/>
              </a:solidFill>
            </a:endParaRPr>
          </a:p>
        </p:txBody>
      </p:sp>
      <p:pic>
        <p:nvPicPr>
          <p:cNvPr id="3" name="Picture 2">
            <a:extLst>
              <a:ext uri="{FF2B5EF4-FFF2-40B4-BE49-F238E27FC236}">
                <a16:creationId xmlns:a16="http://schemas.microsoft.com/office/drawing/2014/main" id="{033BF5DE-B6AA-52E7-2B51-F29309976D79}"/>
              </a:ext>
            </a:extLst>
          </p:cNvPr>
          <p:cNvPicPr>
            <a:picLocks noChangeAspect="1"/>
          </p:cNvPicPr>
          <p:nvPr/>
        </p:nvPicPr>
        <p:blipFill rotWithShape="1">
          <a:blip r:embed="rId2"/>
          <a:srcRect t="44328" b="9763"/>
          <a:stretch/>
        </p:blipFill>
        <p:spPr>
          <a:xfrm>
            <a:off x="0" y="6331974"/>
            <a:ext cx="12192000" cy="55366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2" name="Picture 1">
            <a:extLst>
              <a:ext uri="{FF2B5EF4-FFF2-40B4-BE49-F238E27FC236}">
                <a16:creationId xmlns:a16="http://schemas.microsoft.com/office/drawing/2014/main" id="{29B439EB-F8F7-0AAC-A9F2-CFDE1CDDCD4E}"/>
              </a:ext>
            </a:extLst>
          </p:cNvPr>
          <p:cNvPicPr>
            <a:picLocks noChangeAspect="1"/>
          </p:cNvPicPr>
          <p:nvPr/>
        </p:nvPicPr>
        <p:blipFill>
          <a:blip r:embed="rId3"/>
          <a:stretch>
            <a:fillRect/>
          </a:stretch>
        </p:blipFill>
        <p:spPr>
          <a:xfrm>
            <a:off x="0" y="0"/>
            <a:ext cx="12192000" cy="3429000"/>
          </a:xfrm>
          <a:prstGeom prst="rect">
            <a:avLst/>
          </a:prstGeom>
        </p:spPr>
      </p:pic>
      <p:sp>
        <p:nvSpPr>
          <p:cNvPr id="4" name="Google Shape;105;p13">
            <a:extLst>
              <a:ext uri="{FF2B5EF4-FFF2-40B4-BE49-F238E27FC236}">
                <a16:creationId xmlns:a16="http://schemas.microsoft.com/office/drawing/2014/main" id="{AF3380D4-EB06-C593-7053-6EC15A9442A9}"/>
              </a:ext>
            </a:extLst>
          </p:cNvPr>
          <p:cNvSpPr txBox="1"/>
          <p:nvPr/>
        </p:nvSpPr>
        <p:spPr>
          <a:xfrm>
            <a:off x="787725" y="2807570"/>
            <a:ext cx="10380575" cy="444603"/>
          </a:xfrm>
          <a:prstGeom prst="rect">
            <a:avLst/>
          </a:prstGeom>
          <a:noFill/>
          <a:ln>
            <a:noFill/>
          </a:ln>
        </p:spPr>
        <p:txBody>
          <a:bodyPr spcFirstLastPara="1" wrap="square" lIns="0" tIns="0" rIns="0" bIns="0" anchor="b" anchorCtr="0">
            <a:noAutofit/>
          </a:bodyPr>
          <a:lstStyle/>
          <a:p>
            <a:pPr marL="0" marR="0" lvl="0" indent="0" algn="ctr" rtl="0">
              <a:lnSpc>
                <a:spcPct val="110000"/>
              </a:lnSpc>
              <a:spcBef>
                <a:spcPts val="0"/>
              </a:spcBef>
              <a:spcAft>
                <a:spcPts val="0"/>
              </a:spcAft>
              <a:buClr>
                <a:schemeClr val="dk1"/>
              </a:buClr>
              <a:buSzPts val="2800"/>
              <a:buFont typeface="Source Sans Pro"/>
              <a:buNone/>
            </a:pPr>
            <a:r>
              <a:rPr lang="en-US" sz="7200" b="1" i="1" dirty="0">
                <a:solidFill>
                  <a:schemeClr val="bg1">
                    <a:lumMod val="95000"/>
                  </a:schemeClr>
                </a:solidFill>
                <a:latin typeface="Consolas" panose="020B0609020204030204" pitchFamily="49" charset="0"/>
                <a:ea typeface="Source Sans Pro"/>
                <a:cs typeface="Source Sans Pro"/>
                <a:sym typeface="Source Sans Pro"/>
              </a:rPr>
              <a:t>Thank You !</a:t>
            </a:r>
            <a:endParaRPr lang="en-US" sz="7200" b="1" i="1" u="none" strike="noStrike" cap="none" dirty="0">
              <a:solidFill>
                <a:schemeClr val="bg1">
                  <a:lumMod val="95000"/>
                </a:schemeClr>
              </a:solidFill>
              <a:latin typeface="Consolas" panose="020B0609020204030204" pitchFamily="49" charset="0"/>
              <a:ea typeface="Source Sans Pro"/>
              <a:cs typeface="Source Sans Pro"/>
              <a:sym typeface="Source Sans Pro"/>
            </a:endParaRPr>
          </a:p>
        </p:txBody>
      </p:sp>
      <p:pic>
        <p:nvPicPr>
          <p:cNvPr id="5" name="Picture 4">
            <a:extLst>
              <a:ext uri="{FF2B5EF4-FFF2-40B4-BE49-F238E27FC236}">
                <a16:creationId xmlns:a16="http://schemas.microsoft.com/office/drawing/2014/main" id="{6ABCF92C-8EE6-8C74-836B-D72F0A380AE0}"/>
              </a:ext>
            </a:extLst>
          </p:cNvPr>
          <p:cNvPicPr>
            <a:picLocks noChangeAspect="1"/>
          </p:cNvPicPr>
          <p:nvPr/>
        </p:nvPicPr>
        <p:blipFill>
          <a:blip r:embed="rId3"/>
          <a:stretch>
            <a:fillRect/>
          </a:stretch>
        </p:blipFill>
        <p:spPr>
          <a:xfrm>
            <a:off x="0" y="3519949"/>
            <a:ext cx="12192000" cy="33380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4"/>
          <p:cNvSpPr txBox="1"/>
          <p:nvPr/>
        </p:nvSpPr>
        <p:spPr>
          <a:xfrm>
            <a:off x="1686055" y="1694578"/>
            <a:ext cx="9390626" cy="4813935"/>
          </a:xfrm>
          <a:prstGeom prst="rect">
            <a:avLst/>
          </a:prstGeom>
          <a:noFill/>
          <a:ln>
            <a:noFill/>
          </a:ln>
        </p:spPr>
        <p:txBody>
          <a:bodyPr spcFirstLastPara="1" wrap="square" lIns="0" tIns="0" rIns="0" bIns="0" anchor="t" anchorCtr="0">
            <a:noAutofit/>
          </a:bodyPr>
          <a:lstStyle/>
          <a:p>
            <a:pPr marR="0" lvl="2" algn="l" rtl="0">
              <a:lnSpc>
                <a:spcPct val="110000"/>
              </a:lnSpc>
              <a:spcBef>
                <a:spcPts val="0"/>
              </a:spcBef>
              <a:spcAft>
                <a:spcPts val="0"/>
              </a:spcAft>
              <a:buClr>
                <a:srgbClr val="FFFFFF"/>
              </a:buClr>
              <a:buSzPts val="1600"/>
            </a:pPr>
            <a:r>
              <a:rPr lang="en-US" sz="2800" b="1" i="1" u="none" strike="noStrike" cap="none" dirty="0">
                <a:solidFill>
                  <a:srgbClr val="002060"/>
                </a:solidFill>
                <a:latin typeface="Source Sans Pro"/>
                <a:ea typeface="Source Sans Pro"/>
                <a:cs typeface="Source Sans Pro"/>
                <a:sym typeface="Source Sans Pro"/>
              </a:rPr>
              <a:t>Team Name : </a:t>
            </a:r>
            <a:r>
              <a:rPr lang="en-US" sz="2800" b="1" i="1" u="none" strike="noStrike" cap="none" dirty="0" err="1">
                <a:solidFill>
                  <a:srgbClr val="1D41D5"/>
                </a:solidFill>
                <a:effectLst>
                  <a:outerShdw blurRad="38100" dist="38100" dir="2700000" algn="tl">
                    <a:srgbClr val="000000">
                      <a:alpha val="43137"/>
                    </a:srgbClr>
                  </a:outerShdw>
                </a:effectLst>
                <a:latin typeface="Source Sans Pro"/>
                <a:ea typeface="Source Sans Pro"/>
                <a:cs typeface="Source Sans Pro"/>
                <a:sym typeface="Source Sans Pro"/>
              </a:rPr>
              <a:t>SparkHacker</a:t>
            </a:r>
            <a:endParaRPr lang="en-US" sz="2800" b="1" i="1" u="none" strike="noStrike" cap="none" dirty="0">
              <a:solidFill>
                <a:srgbClr val="1D41D5"/>
              </a:solidFill>
              <a:effectLst>
                <a:outerShdw blurRad="38100" dist="38100" dir="2700000" algn="tl">
                  <a:srgbClr val="000000">
                    <a:alpha val="43137"/>
                  </a:srgbClr>
                </a:outerShdw>
              </a:effectLst>
              <a:latin typeface="Source Sans Pro"/>
              <a:ea typeface="Source Sans Pro"/>
              <a:cs typeface="Source Sans Pro"/>
              <a:sym typeface="Source Sans Pro"/>
            </a:endParaRPr>
          </a:p>
          <a:p>
            <a:pPr marR="0" lvl="2" algn="l" rtl="0">
              <a:lnSpc>
                <a:spcPct val="110000"/>
              </a:lnSpc>
              <a:spcBef>
                <a:spcPts val="0"/>
              </a:spcBef>
              <a:spcAft>
                <a:spcPts val="0"/>
              </a:spcAft>
              <a:buClr>
                <a:srgbClr val="FFFFFF"/>
              </a:buClr>
              <a:buSzPts val="1600"/>
            </a:pPr>
            <a:endParaRPr lang="en-US" sz="2800" b="1" i="1" dirty="0">
              <a:solidFill>
                <a:srgbClr val="002060"/>
              </a:solidFill>
              <a:latin typeface="Source Sans Pro"/>
              <a:ea typeface="Source Sans Pro"/>
              <a:cs typeface="Calibri" panose="020F0502020204030204"/>
              <a:sym typeface="Source Sans Pro"/>
            </a:endParaRPr>
          </a:p>
          <a:p>
            <a:pPr marR="0" lvl="2" algn="l" rtl="0">
              <a:lnSpc>
                <a:spcPct val="110000"/>
              </a:lnSpc>
              <a:spcBef>
                <a:spcPts val="0"/>
              </a:spcBef>
              <a:spcAft>
                <a:spcPts val="0"/>
              </a:spcAft>
              <a:buClr>
                <a:srgbClr val="FFFFFF"/>
              </a:buClr>
              <a:buSzPts val="1600"/>
            </a:pPr>
            <a:r>
              <a:rPr lang="en-US" sz="2800" b="1" i="1" u="none" strike="noStrike" cap="none" dirty="0">
                <a:solidFill>
                  <a:srgbClr val="002060"/>
                </a:solidFill>
                <a:latin typeface="Source Sans Pro"/>
                <a:ea typeface="Source Sans Pro"/>
                <a:cs typeface="Source Sans Pro"/>
                <a:sym typeface="Source Sans Pro"/>
              </a:rPr>
              <a:t>Team Member :</a:t>
            </a:r>
            <a:endParaRPr sz="2800" b="1" i="1" u="none" strike="noStrike" cap="none" dirty="0">
              <a:solidFill>
                <a:srgbClr val="002060"/>
              </a:solidFill>
              <a:latin typeface="Calibri" panose="020F0502020204030204"/>
              <a:ea typeface="Calibri" panose="020F0502020204030204"/>
              <a:cs typeface="Calibri" panose="020F0502020204030204"/>
              <a:sym typeface="Calibri" panose="020F0502020204030204"/>
            </a:endParaRPr>
          </a:p>
          <a:p>
            <a:pPr marR="0" lvl="2" algn="l" rtl="0">
              <a:lnSpc>
                <a:spcPct val="110000"/>
              </a:lnSpc>
              <a:spcBef>
                <a:spcPts val="600"/>
              </a:spcBef>
              <a:spcAft>
                <a:spcPts val="0"/>
              </a:spcAft>
              <a:buClr>
                <a:schemeClr val="tx1">
                  <a:lumMod val="95000"/>
                  <a:lumOff val="5000"/>
                </a:schemeClr>
              </a:buClr>
              <a:buSzPts val="1600"/>
            </a:pPr>
            <a:r>
              <a:rPr lang="en-US" sz="2400" b="0" i="1" u="none" strike="noStrike" cap="none" dirty="0">
                <a:gradFill>
                  <a:gsLst>
                    <a:gs pos="0">
                      <a:srgbClr val="012D86"/>
                    </a:gs>
                    <a:gs pos="100000">
                      <a:srgbClr val="0E2557"/>
                    </a:gs>
                  </a:gsLst>
                  <a:lin scaled="0"/>
                </a:gradFill>
                <a:latin typeface="Source Sans Pro"/>
                <a:ea typeface="Source Sans Pro"/>
                <a:cs typeface="Source Sans Pro"/>
                <a:sym typeface="Source Sans Pro"/>
              </a:rPr>
              <a:t>         </a:t>
            </a:r>
            <a:r>
              <a:rPr lang="en-US" sz="2400" b="0" i="1" u="none" strike="noStrike" cap="none" dirty="0">
                <a:solidFill>
                  <a:schemeClr val="tx1"/>
                </a:solidFill>
                <a:latin typeface="+mn-lt"/>
                <a:ea typeface="Source Sans Pro"/>
                <a:cs typeface="Source Sans Pro"/>
                <a:sym typeface="Source Sans Pro"/>
              </a:rPr>
              <a:t>Member 1: </a:t>
            </a:r>
            <a:r>
              <a:rPr lang="en-IN" altLang="en-US" sz="2400" i="1" dirty="0">
                <a:solidFill>
                  <a:schemeClr val="tx1"/>
                </a:solidFill>
                <a:latin typeface="+mn-lt"/>
                <a:ea typeface="Source Sans Pro"/>
                <a:cs typeface="Source Sans Pro"/>
                <a:sym typeface="Source Sans Pro"/>
              </a:rPr>
              <a:t>SHAINI MOHANTY</a:t>
            </a:r>
            <a:endParaRPr lang="en-IN" sz="2400" b="0" i="1" u="none" strike="noStrike" cap="none" dirty="0">
              <a:solidFill>
                <a:schemeClr val="tx1"/>
              </a:solidFill>
              <a:latin typeface="+mn-lt"/>
              <a:ea typeface="Calibri" panose="020F0502020204030204"/>
              <a:cs typeface="Calibri" panose="020F0502020204030204"/>
              <a:sym typeface="Calibri" panose="020F0502020204030204"/>
            </a:endParaRPr>
          </a:p>
          <a:p>
            <a:pPr marR="0" lvl="2" algn="l" rtl="0">
              <a:lnSpc>
                <a:spcPct val="110000"/>
              </a:lnSpc>
              <a:spcBef>
                <a:spcPts val="600"/>
              </a:spcBef>
              <a:spcAft>
                <a:spcPts val="0"/>
              </a:spcAft>
              <a:buClr>
                <a:schemeClr val="tx1">
                  <a:lumMod val="95000"/>
                  <a:lumOff val="5000"/>
                </a:schemeClr>
              </a:buClr>
              <a:buSzPts val="1600"/>
            </a:pPr>
            <a:r>
              <a:rPr lang="en-IN" sz="2400" b="0" i="1" u="none" strike="noStrike" cap="none" dirty="0">
                <a:solidFill>
                  <a:schemeClr val="tx1"/>
                </a:solidFill>
                <a:latin typeface="+mn-lt"/>
                <a:ea typeface="Source Sans Pro"/>
                <a:cs typeface="Source Sans Pro"/>
                <a:sym typeface="Source Sans Pro"/>
              </a:rPr>
              <a:t>      Member 2: </a:t>
            </a:r>
            <a:r>
              <a:rPr lang="en-IN" altLang="en-US" sz="2400" b="0" i="1" u="none" strike="noStrike" cap="none" dirty="0">
                <a:solidFill>
                  <a:schemeClr val="tx1"/>
                </a:solidFill>
                <a:latin typeface="+mn-lt"/>
                <a:ea typeface="Source Sans Pro"/>
                <a:cs typeface="Source Sans Pro"/>
                <a:sym typeface="Source Sans Pro"/>
              </a:rPr>
              <a:t>SMRUTEE BEHERA</a:t>
            </a:r>
            <a:endParaRPr lang="en-IN" sz="2400" b="0" i="1" u="none" strike="noStrike" cap="none" dirty="0">
              <a:solidFill>
                <a:schemeClr val="tx1"/>
              </a:solidFill>
              <a:latin typeface="+mn-lt"/>
              <a:ea typeface="Calibri" panose="020F0502020204030204"/>
              <a:cs typeface="Calibri" panose="020F0502020204030204"/>
              <a:sym typeface="Calibri" panose="020F0502020204030204"/>
            </a:endParaRPr>
          </a:p>
          <a:p>
            <a:pPr marR="0" lvl="2" algn="l" rtl="0">
              <a:lnSpc>
                <a:spcPct val="110000"/>
              </a:lnSpc>
              <a:spcBef>
                <a:spcPts val="600"/>
              </a:spcBef>
              <a:spcAft>
                <a:spcPts val="0"/>
              </a:spcAft>
              <a:buClr>
                <a:schemeClr val="tx1">
                  <a:lumMod val="95000"/>
                  <a:lumOff val="5000"/>
                </a:schemeClr>
              </a:buClr>
              <a:buSzPts val="1600"/>
            </a:pPr>
            <a:r>
              <a:rPr lang="en-US" sz="2400" b="0" i="1" u="none" strike="noStrike" cap="none" dirty="0">
                <a:solidFill>
                  <a:schemeClr val="tx1"/>
                </a:solidFill>
                <a:latin typeface="+mn-lt"/>
                <a:ea typeface="Source Sans Pro"/>
                <a:cs typeface="Source Sans Pro"/>
                <a:sym typeface="Source Sans Pro"/>
              </a:rPr>
              <a:t>      Member 3: </a:t>
            </a:r>
            <a:r>
              <a:rPr lang="en-IN" altLang="en-US" sz="2400" b="0" i="1" u="none" strike="noStrike" cap="none" dirty="0">
                <a:solidFill>
                  <a:schemeClr val="tx1"/>
                </a:solidFill>
                <a:latin typeface="+mn-lt"/>
                <a:ea typeface="Source Sans Pro"/>
                <a:cs typeface="Source Sans Pro"/>
                <a:sym typeface="Source Sans Pro"/>
              </a:rPr>
              <a:t>HIYA CHATTERJEE</a:t>
            </a:r>
          </a:p>
          <a:p>
            <a:pPr marR="0" lvl="2" algn="l" rtl="0">
              <a:lnSpc>
                <a:spcPct val="110000"/>
              </a:lnSpc>
              <a:spcBef>
                <a:spcPts val="600"/>
              </a:spcBef>
              <a:spcAft>
                <a:spcPts val="0"/>
              </a:spcAft>
              <a:buClr>
                <a:schemeClr val="tx1">
                  <a:lumMod val="95000"/>
                  <a:lumOff val="5000"/>
                </a:schemeClr>
              </a:buClr>
              <a:buSzPts val="1600"/>
            </a:pPr>
            <a:endParaRPr sz="2400" b="0" i="1" u="none" strike="noStrike" cap="none" dirty="0">
              <a:gradFill>
                <a:gsLst>
                  <a:gs pos="0">
                    <a:srgbClr val="012D86"/>
                  </a:gs>
                  <a:gs pos="100000">
                    <a:srgbClr val="0E2557"/>
                  </a:gs>
                </a:gsLst>
                <a:lin scaled="0"/>
              </a:gradFill>
              <a:latin typeface="Calibri" panose="020F0502020204030204"/>
              <a:ea typeface="Calibri" panose="020F0502020204030204"/>
              <a:cs typeface="Calibri" panose="020F0502020204030204"/>
              <a:sym typeface="Calibri" panose="020F0502020204030204"/>
            </a:endParaRPr>
          </a:p>
          <a:p>
            <a:pPr marL="0" marR="0" lvl="0" indent="0" rtl="0">
              <a:lnSpc>
                <a:spcPct val="110000"/>
              </a:lnSpc>
              <a:spcBef>
                <a:spcPts val="2400"/>
              </a:spcBef>
              <a:spcAft>
                <a:spcPts val="0"/>
              </a:spcAft>
              <a:buClr>
                <a:schemeClr val="dk1"/>
              </a:buClr>
              <a:buSzPts val="2000"/>
              <a:buFont typeface="Source Sans Pro"/>
              <a:buNone/>
            </a:pPr>
            <a:r>
              <a:rPr lang="en-US" sz="2800" b="1" i="1" u="none" strike="noStrike" cap="none" dirty="0">
                <a:solidFill>
                  <a:srgbClr val="002060"/>
                </a:solidFill>
                <a:latin typeface="Source Sans Pro"/>
                <a:ea typeface="Source Sans Pro"/>
                <a:cs typeface="Source Sans Pro"/>
                <a:sym typeface="Source Sans Pro"/>
              </a:rPr>
              <a:t>Theme Name :  </a:t>
            </a:r>
            <a:r>
              <a:rPr lang="en-IN" altLang="en-US" sz="2800" b="1" i="1" u="none" strike="noStrike" cap="none" dirty="0">
                <a:solidFill>
                  <a:srgbClr val="1D41D5"/>
                </a:solidFill>
                <a:effectLst>
                  <a:outerShdw blurRad="38100" dist="38100" dir="2700000" algn="tl">
                    <a:srgbClr val="000000">
                      <a:alpha val="43137"/>
                    </a:srgbClr>
                  </a:outerShdw>
                </a:effectLst>
                <a:latin typeface="Source Sans Pro"/>
                <a:ea typeface="Source Sans Pro"/>
                <a:cs typeface="Source Sans Pro"/>
                <a:sym typeface="Source Sans Pro"/>
              </a:rPr>
              <a:t>AUTOMATED FINANCIAL PLANNING</a:t>
            </a:r>
            <a:endParaRPr sz="2800" b="0" i="0" u="none" strike="noStrike" cap="none" dirty="0">
              <a:solidFill>
                <a:srgbClr val="1D41D5"/>
              </a:solidFill>
              <a:effectLst>
                <a:outerShdw blurRad="38100" dist="38100" dir="2700000" algn="tl">
                  <a:srgbClr val="000000">
                    <a:alpha val="43137"/>
                  </a:srgbClr>
                </a:outerShdw>
              </a:effectLst>
              <a:latin typeface="Source Sans Pro"/>
              <a:ea typeface="Source Sans Pro"/>
              <a:cs typeface="Source Sans Pro"/>
              <a:sym typeface="Source Sans Pro"/>
            </a:endParaRPr>
          </a:p>
          <a:p>
            <a:pPr marL="215900" marR="0" lvl="2" indent="-114300" algn="l" rtl="0">
              <a:lnSpc>
                <a:spcPct val="110000"/>
              </a:lnSpc>
              <a:spcBef>
                <a:spcPts val="600"/>
              </a:spcBef>
              <a:spcAft>
                <a:spcPts val="0"/>
              </a:spcAft>
              <a:buClr>
                <a:srgbClr val="FFFFFF"/>
              </a:buClr>
              <a:buSzPts val="1600"/>
              <a:buFont typeface="Noto Sans Symbols"/>
              <a:buNone/>
            </a:pPr>
            <a:endParaRPr sz="3600" b="0" i="0" u="none" strike="noStrike" cap="none" dirty="0">
              <a:solidFill>
                <a:schemeClr val="dk1"/>
              </a:solidFill>
              <a:latin typeface="Source Sans Pro"/>
              <a:ea typeface="Source Sans Pro"/>
              <a:cs typeface="Source Sans Pro"/>
              <a:sym typeface="Source Sans Pro"/>
            </a:endParaRPr>
          </a:p>
        </p:txBody>
      </p:sp>
      <p:sp>
        <p:nvSpPr>
          <p:cNvPr id="111" name="Google Shape;111;p14"/>
          <p:cNvSpPr txBox="1"/>
          <p:nvPr/>
        </p:nvSpPr>
        <p:spPr>
          <a:xfrm>
            <a:off x="466524" y="349487"/>
            <a:ext cx="10610157" cy="967962"/>
          </a:xfrm>
          <a:prstGeom prst="rect">
            <a:avLst/>
          </a:prstGeom>
          <a:noFill/>
          <a:ln>
            <a:noFill/>
          </a:ln>
        </p:spPr>
        <p:txBody>
          <a:bodyPr spcFirstLastPara="1" wrap="square" lIns="0"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Source Sans Pro"/>
              <a:buNone/>
            </a:pPr>
            <a:r>
              <a:rPr lang="en-US" sz="4800" b="1" i="0" strike="noStrike" cap="none" dirty="0">
                <a:solidFill>
                  <a:srgbClr val="002060"/>
                </a:solidFill>
                <a:effectLst>
                  <a:outerShdw blurRad="38100" dist="38100" dir="2700000" algn="tl">
                    <a:srgbClr val="000000">
                      <a:alpha val="43137"/>
                    </a:srgbClr>
                  </a:outerShdw>
                </a:effectLst>
                <a:latin typeface="+mj-lt"/>
                <a:ea typeface="Source Sans Pro"/>
                <a:cs typeface="Source Sans Pro"/>
                <a:sym typeface="Source Sans Pro"/>
              </a:rPr>
              <a:t>👨‍👦‍👦</a:t>
            </a:r>
            <a:r>
              <a:rPr lang="en-US" sz="4800" b="1" i="1" strike="noStrike" cap="none" dirty="0">
                <a:solidFill>
                  <a:srgbClr val="002060"/>
                </a:solidFill>
                <a:effectLst>
                  <a:outerShdw blurRad="38100" dist="38100" dir="2700000" algn="tl">
                    <a:srgbClr val="000000">
                      <a:alpha val="43137"/>
                    </a:srgbClr>
                  </a:outerShdw>
                </a:effectLst>
                <a:latin typeface="+mj-lt"/>
                <a:ea typeface="Source Sans Pro"/>
                <a:cs typeface="Source Sans Pro"/>
                <a:sym typeface="Source Sans Pro"/>
              </a:rPr>
              <a:t>Team name and member details</a:t>
            </a:r>
          </a:p>
        </p:txBody>
      </p:sp>
      <p:pic>
        <p:nvPicPr>
          <p:cNvPr id="3" name="Picture 2">
            <a:extLst>
              <a:ext uri="{FF2B5EF4-FFF2-40B4-BE49-F238E27FC236}">
                <a16:creationId xmlns:a16="http://schemas.microsoft.com/office/drawing/2014/main" id="{336EAB9E-2C9D-27C3-32F7-9B56CC138065}"/>
              </a:ext>
            </a:extLst>
          </p:cNvPr>
          <p:cNvPicPr>
            <a:picLocks noChangeAspect="1"/>
          </p:cNvPicPr>
          <p:nvPr/>
        </p:nvPicPr>
        <p:blipFill rotWithShape="1">
          <a:blip r:embed="rId3"/>
          <a:srcRect t="44328" b="9763"/>
          <a:stretch/>
        </p:blipFill>
        <p:spPr>
          <a:xfrm>
            <a:off x="0" y="6331974"/>
            <a:ext cx="12192000" cy="5536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5"/>
          <p:cNvSpPr txBox="1"/>
          <p:nvPr/>
        </p:nvSpPr>
        <p:spPr>
          <a:xfrm>
            <a:off x="495380" y="706056"/>
            <a:ext cx="11201239" cy="5317554"/>
          </a:xfrm>
          <a:prstGeom prst="rect">
            <a:avLst/>
          </a:prstGeom>
          <a:noFill/>
          <a:ln>
            <a:noFill/>
          </a:ln>
        </p:spPr>
        <p:txBody>
          <a:bodyPr spcFirstLastPara="1" wrap="square" lIns="0" tIns="0" rIns="0" bIns="0" anchor="t" anchorCtr="0">
            <a:noAutofit/>
          </a:bodyPr>
          <a:lstStyle/>
          <a:p>
            <a:pPr marL="0" marR="0" lvl="2" indent="0" algn="l" rtl="0">
              <a:lnSpc>
                <a:spcPct val="110000"/>
              </a:lnSpc>
              <a:spcBef>
                <a:spcPts val="0"/>
              </a:spcBef>
              <a:spcAft>
                <a:spcPts val="0"/>
              </a:spcAft>
              <a:buClr>
                <a:srgbClr val="FFFFFF"/>
              </a:buClr>
              <a:buSzPts val="1600"/>
              <a:buFont typeface="Noto Sans Symbols"/>
              <a:buNone/>
            </a:pPr>
            <a:endParaRPr lang="en-IN" sz="1800" b="1" i="1" u="none" strike="noStrike" cap="none" dirty="0">
              <a:solidFill>
                <a:schemeClr val="tx1">
                  <a:lumMod val="95000"/>
                  <a:lumOff val="5000"/>
                </a:schemeClr>
              </a:solidFill>
              <a:latin typeface="+mj-lt"/>
              <a:ea typeface="Source Sans Pro"/>
              <a:cs typeface="Source Sans Pro"/>
              <a:sym typeface="Source Sans Pro"/>
            </a:endParaRPr>
          </a:p>
          <a:p>
            <a:pPr marL="0" marR="0" lvl="2" indent="0" algn="l" rtl="0">
              <a:lnSpc>
                <a:spcPct val="110000"/>
              </a:lnSpc>
              <a:spcBef>
                <a:spcPts val="0"/>
              </a:spcBef>
              <a:spcAft>
                <a:spcPts val="0"/>
              </a:spcAft>
              <a:buClr>
                <a:srgbClr val="FFFFFF"/>
              </a:buClr>
              <a:buSzPts val="1600"/>
              <a:buFont typeface="Noto Sans Symbols"/>
              <a:buNone/>
            </a:pPr>
            <a:r>
              <a:rPr lang="en-US" sz="1800" i="1" u="none" strike="noStrike" cap="none" dirty="0">
                <a:solidFill>
                  <a:schemeClr val="tx1">
                    <a:lumMod val="95000"/>
                    <a:lumOff val="5000"/>
                  </a:schemeClr>
                </a:solidFill>
                <a:latin typeface="+mj-lt"/>
                <a:ea typeface="Source Sans Pro"/>
                <a:cs typeface="Source Sans Pro"/>
                <a:sym typeface="Source Sans Pro"/>
              </a:rPr>
              <a:t>Automated Financial Planning Overview Automated financial planning aims to simplify the process of financial planning and wealth management for individuals by using generative AI technology. This tool should analyze user’s financial data, identify their financial goals and priorities, and recommend personalized strategies to achieve them. It provides features such as budget tracking, goal setting, investment portfolio management, and retirement planning, helping users make informed financial decisions and achieve long-term financial success.</a:t>
            </a:r>
            <a:endParaRPr lang="en-US" sz="1800" i="1" u="none" strike="noStrike" cap="none"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sym typeface="Source Sans Pro"/>
            </a:endParaRPr>
          </a:p>
          <a:p>
            <a:pPr marL="0" marR="0" lvl="2" indent="0" algn="l" rtl="0">
              <a:lnSpc>
                <a:spcPct val="110000"/>
              </a:lnSpc>
              <a:spcBef>
                <a:spcPts val="0"/>
              </a:spcBef>
              <a:spcAft>
                <a:spcPts val="0"/>
              </a:spcAft>
              <a:buClr>
                <a:srgbClr val="FFFFFF"/>
              </a:buClr>
              <a:buSzPts val="1600"/>
              <a:buFont typeface="Noto Sans Symbols"/>
              <a:buNone/>
            </a:pPr>
            <a:endParaRPr lang="en-US" sz="1800" b="1" i="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sym typeface="Source Sans Pro"/>
            </a:endParaRPr>
          </a:p>
          <a:p>
            <a:pPr marL="0" marR="0" lvl="2" indent="0" algn="l" rtl="0">
              <a:lnSpc>
                <a:spcPct val="110000"/>
              </a:lnSpc>
              <a:spcBef>
                <a:spcPts val="0"/>
              </a:spcBef>
              <a:spcAft>
                <a:spcPts val="0"/>
              </a:spcAft>
              <a:buClr>
                <a:srgbClr val="FFFFFF"/>
              </a:buClr>
              <a:buSzPts val="1600"/>
              <a:buFont typeface="Noto Sans Symbols"/>
              <a:buNone/>
            </a:pPr>
            <a:r>
              <a:rPr lang="en-IN" sz="2800" b="1" i="1" u="none" strike="noStrike" cap="none" dirty="0">
                <a:solidFill>
                  <a:schemeClr val="tx1">
                    <a:lumMod val="95000"/>
                    <a:lumOff val="5000"/>
                  </a:schemeClr>
                </a:solidFill>
                <a:latin typeface="Source Sans Pro"/>
                <a:ea typeface="Source Sans Pro"/>
                <a:cs typeface="Source Sans Pro"/>
                <a:sym typeface="Source Sans Pro"/>
              </a:rPr>
              <a:t>Tasks</a:t>
            </a:r>
          </a:p>
          <a:p>
            <a:pPr marL="171450" marR="0" lvl="2" indent="-171450" algn="l" rtl="0">
              <a:lnSpc>
                <a:spcPct val="110000"/>
              </a:lnSpc>
              <a:spcBef>
                <a:spcPts val="0"/>
              </a:spcBef>
              <a:spcAft>
                <a:spcPts val="0"/>
              </a:spcAft>
              <a:buClr>
                <a:schemeClr val="tx1">
                  <a:lumMod val="95000"/>
                  <a:lumOff val="5000"/>
                </a:schemeClr>
              </a:buClr>
              <a:buSzPct val="146000"/>
              <a:buFont typeface="Arial" panose="020B0604020202020204" pitchFamily="34" charset="0"/>
              <a:buChar char="•"/>
            </a:pPr>
            <a:r>
              <a:rPr lang="en-IN" sz="1800" b="1" i="1" u="none" strike="noStrike" cap="none" dirty="0">
                <a:solidFill>
                  <a:schemeClr val="tx1">
                    <a:lumMod val="95000"/>
                    <a:lumOff val="5000"/>
                  </a:schemeClr>
                </a:solidFill>
                <a:latin typeface="Source Sans Pro"/>
                <a:ea typeface="Source Sans Pro"/>
                <a:cs typeface="Source Sans Pro"/>
                <a:sym typeface="Source Sans Pro"/>
              </a:rPr>
              <a:t>Design and develop machine learning algorithms to </a:t>
            </a:r>
            <a:r>
              <a:rPr lang="en-IN" sz="1800" b="1" i="1" u="none" strike="noStrike" cap="none" dirty="0" err="1">
                <a:solidFill>
                  <a:schemeClr val="tx1">
                    <a:lumMod val="95000"/>
                    <a:lumOff val="5000"/>
                  </a:schemeClr>
                </a:solidFill>
                <a:latin typeface="Source Sans Pro"/>
                <a:ea typeface="Source Sans Pro"/>
                <a:cs typeface="Source Sans Pro"/>
                <a:sym typeface="Source Sans Pro"/>
              </a:rPr>
              <a:t>analyze</a:t>
            </a:r>
            <a:r>
              <a:rPr lang="en-IN" sz="1800" b="1" i="1" u="none" strike="noStrike" cap="none" dirty="0">
                <a:solidFill>
                  <a:schemeClr val="tx1">
                    <a:lumMod val="95000"/>
                    <a:lumOff val="5000"/>
                  </a:schemeClr>
                </a:solidFill>
                <a:latin typeface="Source Sans Pro"/>
                <a:ea typeface="Source Sans Pro"/>
                <a:cs typeface="Source Sans Pro"/>
                <a:sym typeface="Source Sans Pro"/>
              </a:rPr>
              <a:t> users' financial data and identify their financial goals.</a:t>
            </a:r>
          </a:p>
          <a:p>
            <a:pPr marL="171450" marR="0" lvl="2" indent="-171450" algn="l" rtl="0">
              <a:lnSpc>
                <a:spcPct val="110000"/>
              </a:lnSpc>
              <a:spcBef>
                <a:spcPts val="0"/>
              </a:spcBef>
              <a:spcAft>
                <a:spcPts val="0"/>
              </a:spcAft>
              <a:buClr>
                <a:schemeClr val="tx1">
                  <a:lumMod val="95000"/>
                  <a:lumOff val="5000"/>
                </a:schemeClr>
              </a:buClr>
              <a:buSzPct val="146000"/>
              <a:buFont typeface="Arial" panose="020B0604020202020204" pitchFamily="34" charset="0"/>
              <a:buChar char="•"/>
            </a:pPr>
            <a:r>
              <a:rPr lang="en-IN" sz="1800" b="1" i="1" u="none" strike="noStrike" cap="none" dirty="0">
                <a:solidFill>
                  <a:schemeClr val="tx1">
                    <a:lumMod val="95000"/>
                    <a:lumOff val="5000"/>
                  </a:schemeClr>
                </a:solidFill>
                <a:latin typeface="Source Sans Pro"/>
                <a:ea typeface="Source Sans Pro"/>
                <a:cs typeface="Source Sans Pro"/>
                <a:sym typeface="Source Sans Pro"/>
              </a:rPr>
              <a:t>Implement features for budget tracking, goal setting, investment portfolio management, and retirement planning.</a:t>
            </a:r>
          </a:p>
          <a:p>
            <a:pPr marL="171450" marR="0" lvl="2" indent="-171450" algn="l" rtl="0">
              <a:lnSpc>
                <a:spcPct val="110000"/>
              </a:lnSpc>
              <a:spcBef>
                <a:spcPts val="0"/>
              </a:spcBef>
              <a:spcAft>
                <a:spcPts val="0"/>
              </a:spcAft>
              <a:buClr>
                <a:schemeClr val="tx1">
                  <a:lumMod val="95000"/>
                  <a:lumOff val="5000"/>
                </a:schemeClr>
              </a:buClr>
              <a:buSzPct val="146000"/>
              <a:buFont typeface="Arial" panose="020B0604020202020204" pitchFamily="34" charset="0"/>
              <a:buChar char="•"/>
            </a:pPr>
            <a:r>
              <a:rPr lang="en-IN" sz="1800" b="1" i="1" u="none" strike="noStrike" cap="none" dirty="0">
                <a:solidFill>
                  <a:schemeClr val="tx1">
                    <a:lumMod val="95000"/>
                    <a:lumOff val="5000"/>
                  </a:schemeClr>
                </a:solidFill>
                <a:latin typeface="Source Sans Pro"/>
                <a:ea typeface="Source Sans Pro"/>
                <a:cs typeface="Source Sans Pro"/>
                <a:sym typeface="Source Sans Pro"/>
              </a:rPr>
              <a:t>Integrate user-friendly interfaces for users to input financial data, set goals, and monitor progress.</a:t>
            </a:r>
          </a:p>
          <a:p>
            <a:pPr marL="171450" marR="0" lvl="2" indent="-171450" algn="l" rtl="0">
              <a:lnSpc>
                <a:spcPct val="110000"/>
              </a:lnSpc>
              <a:spcBef>
                <a:spcPts val="0"/>
              </a:spcBef>
              <a:spcAft>
                <a:spcPts val="0"/>
              </a:spcAft>
              <a:buClr>
                <a:schemeClr val="tx1">
                  <a:lumMod val="95000"/>
                  <a:lumOff val="5000"/>
                </a:schemeClr>
              </a:buClr>
              <a:buSzPct val="146000"/>
              <a:buFont typeface="Arial" panose="020B0604020202020204" pitchFamily="34" charset="0"/>
              <a:buChar char="•"/>
            </a:pPr>
            <a:r>
              <a:rPr lang="en-IN" sz="1800" b="1" i="1" u="none" strike="noStrike" cap="none" dirty="0">
                <a:solidFill>
                  <a:schemeClr val="tx1">
                    <a:lumMod val="95000"/>
                    <a:lumOff val="5000"/>
                  </a:schemeClr>
                </a:solidFill>
                <a:latin typeface="Source Sans Pro"/>
                <a:ea typeface="Source Sans Pro"/>
                <a:cs typeface="Source Sans Pro"/>
                <a:sym typeface="Source Sans Pro"/>
              </a:rPr>
              <a:t>Ensure security and privacy of user’s financial information through robust authentication and encryption mechanisms.</a:t>
            </a:r>
          </a:p>
        </p:txBody>
      </p:sp>
      <p:sp>
        <p:nvSpPr>
          <p:cNvPr id="117" name="Google Shape;117;p15"/>
          <p:cNvSpPr txBox="1"/>
          <p:nvPr/>
        </p:nvSpPr>
        <p:spPr>
          <a:xfrm>
            <a:off x="211399" y="326793"/>
            <a:ext cx="10609957" cy="379263"/>
          </a:xfrm>
          <a:prstGeom prst="rect">
            <a:avLst/>
          </a:prstGeom>
          <a:noFill/>
          <a:ln>
            <a:noFill/>
          </a:ln>
        </p:spPr>
        <p:txBody>
          <a:bodyPr spcFirstLastPara="1" wrap="square" lIns="0"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Source Sans Pro"/>
              <a:buNone/>
            </a:pPr>
            <a:r>
              <a:rPr lang="en-US" sz="3600" b="1" i="1" u="none" strike="noStrike" cap="none" dirty="0">
                <a:solidFill>
                  <a:srgbClr val="0A2B7B"/>
                </a:solidFill>
                <a:effectLst>
                  <a:outerShdw blurRad="38100" dist="38100" dir="2700000" algn="tl">
                    <a:srgbClr val="000000">
                      <a:alpha val="43137"/>
                    </a:srgbClr>
                  </a:outerShdw>
                </a:effectLst>
                <a:latin typeface="+mj-lt"/>
                <a:ea typeface="Source Sans Pro"/>
                <a:cs typeface="Source Sans Pro"/>
                <a:sym typeface="Source Sans Pro"/>
              </a:rPr>
              <a:t>🚩 </a:t>
            </a:r>
            <a:r>
              <a:rPr lang="en-US" sz="3600" b="1" i="1" u="none" strike="noStrike" cap="none" dirty="0">
                <a:solidFill>
                  <a:srgbClr val="002060"/>
                </a:solidFill>
                <a:effectLst>
                  <a:outerShdw blurRad="38100" dist="38100" dir="2700000" algn="tl">
                    <a:srgbClr val="000000">
                      <a:alpha val="43137"/>
                    </a:srgbClr>
                  </a:outerShdw>
                </a:effectLst>
                <a:latin typeface="+mj-lt"/>
                <a:ea typeface="Source Sans Pro"/>
                <a:cs typeface="Source Sans Pro"/>
                <a:sym typeface="Source Sans Pro"/>
              </a:rPr>
              <a:t>Problem</a:t>
            </a:r>
            <a:r>
              <a:rPr lang="en-US" sz="3600" b="1" i="1" u="none" strike="noStrike" cap="none" dirty="0">
                <a:solidFill>
                  <a:srgbClr val="0A2B7B"/>
                </a:solidFill>
                <a:effectLst>
                  <a:outerShdw blurRad="38100" dist="38100" dir="2700000" algn="tl">
                    <a:srgbClr val="000000">
                      <a:alpha val="43137"/>
                    </a:srgbClr>
                  </a:outerShdw>
                </a:effectLst>
                <a:latin typeface="+mj-lt"/>
                <a:ea typeface="Source Sans Pro"/>
                <a:cs typeface="Source Sans Pro"/>
                <a:sym typeface="Source Sans Pro"/>
              </a:rPr>
              <a:t> </a:t>
            </a:r>
            <a:r>
              <a:rPr lang="en-US" sz="3600" b="1" i="1" u="none" strike="noStrike" cap="none" dirty="0">
                <a:solidFill>
                  <a:srgbClr val="002060"/>
                </a:solidFill>
                <a:effectLst>
                  <a:outerShdw blurRad="38100" dist="38100" dir="2700000" algn="tl">
                    <a:srgbClr val="000000">
                      <a:alpha val="43137"/>
                    </a:srgbClr>
                  </a:outerShdw>
                </a:effectLst>
                <a:latin typeface="+mj-lt"/>
                <a:ea typeface="Source Sans Pro"/>
                <a:cs typeface="Source Sans Pro"/>
                <a:sym typeface="Source Sans Pro"/>
              </a:rPr>
              <a:t>statement</a:t>
            </a:r>
            <a:r>
              <a:rPr lang="en-US" sz="3600" b="1" i="1" u="none" strike="noStrike" cap="none" dirty="0">
                <a:solidFill>
                  <a:srgbClr val="0A2B7B"/>
                </a:solidFill>
                <a:effectLst>
                  <a:outerShdw blurRad="38100" dist="38100" dir="2700000" algn="tl">
                    <a:srgbClr val="000000">
                      <a:alpha val="43137"/>
                    </a:srgbClr>
                  </a:outerShdw>
                </a:effectLst>
                <a:latin typeface="+mj-lt"/>
                <a:ea typeface="Source Sans Pro"/>
                <a:cs typeface="Source Sans Pro"/>
                <a:sym typeface="Source Sans Pro"/>
              </a:rPr>
              <a:t> </a:t>
            </a:r>
          </a:p>
        </p:txBody>
      </p:sp>
      <p:pic>
        <p:nvPicPr>
          <p:cNvPr id="2" name="Picture 1">
            <a:extLst>
              <a:ext uri="{FF2B5EF4-FFF2-40B4-BE49-F238E27FC236}">
                <a16:creationId xmlns:a16="http://schemas.microsoft.com/office/drawing/2014/main" id="{4BB9F825-0A37-7ACC-F7BF-D15D67F7FB8D}"/>
              </a:ext>
            </a:extLst>
          </p:cNvPr>
          <p:cNvPicPr>
            <a:picLocks noChangeAspect="1"/>
          </p:cNvPicPr>
          <p:nvPr/>
        </p:nvPicPr>
        <p:blipFill rotWithShape="1">
          <a:blip r:embed="rId3"/>
          <a:srcRect t="44328" b="9763"/>
          <a:stretch/>
        </p:blipFill>
        <p:spPr>
          <a:xfrm>
            <a:off x="0" y="6331974"/>
            <a:ext cx="12192000" cy="55366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p:nvPr/>
        </p:nvSpPr>
        <p:spPr>
          <a:xfrm>
            <a:off x="293104" y="865239"/>
            <a:ext cx="11790866" cy="5513938"/>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chemeClr val="dk1"/>
              </a:buClr>
              <a:buSzPts val="2000"/>
              <a:buFont typeface="Source Sans Pro"/>
              <a:buNone/>
            </a:pPr>
            <a:endParaRPr lang="en-US" sz="1200" b="0" i="1" u="none" strike="noStrike" cap="none" dirty="0">
              <a:solidFill>
                <a:schemeClr val="dk1"/>
              </a:solidFill>
              <a:latin typeface="Source Sans Pro"/>
              <a:ea typeface="Source Sans Pro"/>
              <a:cs typeface="Source Sans Pro"/>
              <a:sym typeface="Source Sans Pro"/>
            </a:endParaRPr>
          </a:p>
          <a:p>
            <a:pPr marL="0" marR="0" lvl="0" indent="0" algn="l" rtl="0">
              <a:lnSpc>
                <a:spcPct val="110000"/>
              </a:lnSpc>
              <a:spcBef>
                <a:spcPts val="0"/>
              </a:spcBef>
              <a:spcAft>
                <a:spcPts val="0"/>
              </a:spcAft>
              <a:buClr>
                <a:schemeClr val="dk1"/>
              </a:buClr>
              <a:buSzPts val="2000"/>
              <a:buFont typeface="Source Sans Pro"/>
              <a:buNone/>
            </a:pPr>
            <a:r>
              <a:rPr lang="en-US" sz="1800" b="0" i="1" u="none" strike="noStrike" cap="none" dirty="0">
                <a:solidFill>
                  <a:srgbClr val="1D41D5"/>
                </a:solidFill>
                <a:latin typeface="Source Sans Pro"/>
                <a:ea typeface="Source Sans Pro"/>
                <a:cs typeface="Source Sans Pro"/>
                <a:sym typeface="Source Sans Pro"/>
              </a:rPr>
              <a:t>EVER NOTICED HOW DIFFICULT IT IS FOR A BEGINNER IN THE  FIELD OF FINA</a:t>
            </a:r>
            <a:r>
              <a:rPr lang="en-US" sz="1800" i="1" dirty="0">
                <a:solidFill>
                  <a:srgbClr val="1D41D5"/>
                </a:solidFill>
                <a:latin typeface="Source Sans Pro"/>
                <a:ea typeface="Source Sans Pro"/>
                <a:cs typeface="Source Sans Pro"/>
                <a:sym typeface="Source Sans Pro"/>
              </a:rPr>
              <a:t>N</a:t>
            </a:r>
            <a:r>
              <a:rPr lang="en-US" sz="1800" b="0" i="1" u="none" strike="noStrike" cap="none" dirty="0">
                <a:solidFill>
                  <a:srgbClr val="1D41D5"/>
                </a:solidFill>
                <a:latin typeface="Source Sans Pro"/>
                <a:ea typeface="Source Sans Pro"/>
                <a:cs typeface="Source Sans Pro"/>
                <a:sym typeface="Source Sans Pro"/>
              </a:rPr>
              <a:t>CIAL PLANNING AND INDIVIDUAL FINANCIAL GROWTH TO NAVIGATE THROUGH A SEA OF WEBSITES  </a:t>
            </a:r>
            <a:r>
              <a:rPr lang="en-US" sz="1800" i="1" dirty="0">
                <a:solidFill>
                  <a:srgbClr val="1D41D5"/>
                </a:solidFill>
                <a:latin typeface="Source Sans Pro"/>
                <a:ea typeface="Source Sans Pro"/>
                <a:cs typeface="Source Sans Pro"/>
                <a:sym typeface="Source Sans Pro"/>
              </a:rPr>
              <a:t>TO</a:t>
            </a:r>
            <a:r>
              <a:rPr lang="en-US" sz="1800" b="0" i="1" u="none" strike="noStrike" cap="none" dirty="0">
                <a:solidFill>
                  <a:srgbClr val="1D41D5"/>
                </a:solidFill>
                <a:latin typeface="Source Sans Pro"/>
                <a:ea typeface="Source Sans Pro"/>
                <a:cs typeface="Source Sans Pro"/>
                <a:sym typeface="Source Sans Pro"/>
              </a:rPr>
              <a:t> FIND OUT  THEY HAVE WASTED A TON OF TIME ONLY DECIDING WHICH PLATFORM IS BEST FOR THEM WE SOLVED ALL THESE ISSUES….</a:t>
            </a:r>
          </a:p>
          <a:p>
            <a:pPr marL="0" marR="0" lvl="0" indent="0" algn="l" rtl="0">
              <a:lnSpc>
                <a:spcPct val="110000"/>
              </a:lnSpc>
              <a:spcBef>
                <a:spcPts val="0"/>
              </a:spcBef>
              <a:spcAft>
                <a:spcPts val="0"/>
              </a:spcAft>
              <a:buClr>
                <a:schemeClr val="dk1"/>
              </a:buClr>
              <a:buSzPts val="2000"/>
              <a:buFont typeface="Source Sans Pro"/>
              <a:buNone/>
            </a:pPr>
            <a:endParaRPr lang="en-US" sz="1800" b="0" i="1" u="none" strike="noStrike" cap="none" dirty="0">
              <a:solidFill>
                <a:srgbClr val="1D41D5"/>
              </a:solidFill>
              <a:latin typeface="Source Sans Pro"/>
              <a:ea typeface="Source Sans Pro"/>
              <a:cs typeface="Source Sans Pro"/>
              <a:sym typeface="Source Sans Pro"/>
            </a:endParaRPr>
          </a:p>
          <a:p>
            <a:pPr marL="0" marR="0" lvl="0" indent="0" algn="l" rtl="0">
              <a:lnSpc>
                <a:spcPct val="110000"/>
              </a:lnSpc>
              <a:spcBef>
                <a:spcPts val="0"/>
              </a:spcBef>
              <a:spcAft>
                <a:spcPts val="0"/>
              </a:spcAft>
              <a:buClr>
                <a:schemeClr val="dk1"/>
              </a:buClr>
              <a:buSzPts val="2000"/>
              <a:buFont typeface="Source Sans Pro"/>
              <a:buNone/>
            </a:pPr>
            <a:r>
              <a:rPr lang="en-US" sz="1800" b="0" i="1" u="none" strike="noStrike" cap="none" dirty="0">
                <a:solidFill>
                  <a:schemeClr val="tx1"/>
                </a:solidFill>
                <a:latin typeface="Source Sans Pro"/>
                <a:ea typeface="Source Sans Pro"/>
                <a:cs typeface="Source Sans Pro"/>
                <a:sym typeface="Source Sans Pro"/>
              </a:rPr>
              <a:t> WE provide solution with automatic </a:t>
            </a:r>
            <a:r>
              <a:rPr lang="en-US" sz="1800" b="1" i="1" u="none" strike="noStrike" cap="none" dirty="0">
                <a:solidFill>
                  <a:srgbClr val="1D41D5"/>
                </a:solidFill>
                <a:latin typeface="Source Sans Pro"/>
                <a:ea typeface="Source Sans Pro"/>
                <a:cs typeface="Source Sans Pro"/>
                <a:sym typeface="Source Sans Pro"/>
              </a:rPr>
              <a:t>aggregation</a:t>
            </a:r>
            <a:r>
              <a:rPr lang="en-US" sz="1800" b="0" i="1" u="none" strike="noStrike" cap="none" dirty="0">
                <a:solidFill>
                  <a:schemeClr val="tx1"/>
                </a:solidFill>
                <a:latin typeface="Source Sans Pro"/>
                <a:ea typeface="Source Sans Pro"/>
                <a:cs typeface="Source Sans Pro"/>
                <a:sym typeface="Source Sans Pro"/>
              </a:rPr>
              <a:t> and </a:t>
            </a:r>
            <a:r>
              <a:rPr lang="en-US" sz="1800" b="1" i="1" u="none" strike="noStrike" cap="none" dirty="0">
                <a:solidFill>
                  <a:srgbClr val="1D41D5"/>
                </a:solidFill>
                <a:latin typeface="Source Sans Pro"/>
                <a:ea typeface="Source Sans Pro"/>
                <a:cs typeface="Source Sans Pro"/>
                <a:sym typeface="Source Sans Pro"/>
              </a:rPr>
              <a:t>reconciliation</a:t>
            </a:r>
            <a:r>
              <a:rPr lang="en-US" sz="1800" b="0" i="1" u="none" strike="noStrike" cap="none" dirty="0">
                <a:solidFill>
                  <a:schemeClr val="tx1"/>
                </a:solidFill>
                <a:latin typeface="Source Sans Pro"/>
                <a:ea typeface="Source Sans Pro"/>
                <a:cs typeface="Source Sans Pro"/>
                <a:sym typeface="Source Sans Pro"/>
              </a:rPr>
              <a:t> of all </a:t>
            </a:r>
            <a:r>
              <a:rPr lang="en-US" sz="1800" b="1" i="1" u="none" strike="noStrike" cap="none" dirty="0">
                <a:solidFill>
                  <a:srgbClr val="1D41D5"/>
                </a:solidFill>
                <a:latin typeface="Source Sans Pro"/>
                <a:ea typeface="Source Sans Pro"/>
                <a:cs typeface="Source Sans Pro"/>
                <a:sym typeface="Source Sans Pro"/>
              </a:rPr>
              <a:t>transactions</a:t>
            </a:r>
            <a:r>
              <a:rPr lang="en-US" sz="1800" b="0" i="1" u="none" strike="noStrike" cap="none" dirty="0">
                <a:solidFill>
                  <a:schemeClr val="tx1"/>
                </a:solidFill>
                <a:latin typeface="Source Sans Pro"/>
                <a:ea typeface="Source Sans Pro"/>
                <a:cs typeface="Source Sans Pro"/>
                <a:sym typeface="Source Sans Pro"/>
              </a:rPr>
              <a:t> for an individual, providing a </a:t>
            </a:r>
            <a:r>
              <a:rPr lang="en-US" sz="1800" b="1" i="1" u="none" strike="noStrike" cap="none" dirty="0">
                <a:solidFill>
                  <a:srgbClr val="1D41D5"/>
                </a:solidFill>
                <a:latin typeface="Source Sans Pro"/>
                <a:ea typeface="Source Sans Pro"/>
                <a:cs typeface="Source Sans Pro"/>
                <a:sym typeface="Source Sans Pro"/>
              </a:rPr>
              <a:t>360-degree view </a:t>
            </a:r>
            <a:r>
              <a:rPr lang="en-US" sz="1800" b="0" i="1" u="none" strike="noStrike" cap="none" dirty="0">
                <a:solidFill>
                  <a:schemeClr val="tx1"/>
                </a:solidFill>
                <a:latin typeface="Source Sans Pro"/>
                <a:ea typeface="Source Sans Pro"/>
                <a:cs typeface="Source Sans Pro"/>
                <a:sym typeface="Source Sans Pro"/>
              </a:rPr>
              <a:t>of </a:t>
            </a:r>
            <a:r>
              <a:rPr lang="en-US" sz="1800" i="1" dirty="0">
                <a:solidFill>
                  <a:schemeClr val="tx1"/>
                </a:solidFill>
                <a:latin typeface="Source Sans Pro"/>
                <a:ea typeface="Source Sans Pro"/>
                <a:cs typeface="Source Sans Pro"/>
                <a:sym typeface="Source Sans Pro"/>
              </a:rPr>
              <a:t>their</a:t>
            </a:r>
            <a:r>
              <a:rPr lang="en-US" sz="1800" b="0" i="1" u="none" strike="noStrike" cap="none" dirty="0">
                <a:solidFill>
                  <a:schemeClr val="tx1"/>
                </a:solidFill>
                <a:latin typeface="Source Sans Pro"/>
                <a:ea typeface="Source Sans Pro"/>
                <a:cs typeface="Source Sans Pro"/>
                <a:sym typeface="Source Sans Pro"/>
              </a:rPr>
              <a:t> financial health at any time</a:t>
            </a:r>
            <a:r>
              <a:rPr lang="en-US" sz="1800" i="1" dirty="0">
                <a:solidFill>
                  <a:schemeClr val="tx1"/>
                </a:solidFill>
                <a:latin typeface="Source Sans Pro"/>
                <a:ea typeface="Source Sans Pro"/>
                <a:cs typeface="Source Sans Pro"/>
                <a:sym typeface="Source Sans Pro"/>
              </a:rPr>
              <a:t>. We provide:</a:t>
            </a:r>
          </a:p>
          <a:p>
            <a:pPr marL="0" marR="0" lvl="0" indent="0" algn="l" rtl="0">
              <a:lnSpc>
                <a:spcPct val="110000"/>
              </a:lnSpc>
              <a:spcBef>
                <a:spcPts val="0"/>
              </a:spcBef>
              <a:spcAft>
                <a:spcPts val="0"/>
              </a:spcAft>
              <a:buClr>
                <a:schemeClr val="dk1"/>
              </a:buClr>
              <a:buSzPts val="2000"/>
              <a:buFont typeface="Source Sans Pro"/>
              <a:buNone/>
            </a:pPr>
            <a:endParaRPr lang="en-US" sz="1800" i="1" dirty="0">
              <a:solidFill>
                <a:schemeClr val="tx1"/>
              </a:solidFill>
              <a:latin typeface="Source Sans Pro"/>
              <a:ea typeface="Source Sans Pro"/>
              <a:cs typeface="Source Sans Pro"/>
              <a:sym typeface="Source Sans Pro"/>
            </a:endParaRPr>
          </a:p>
          <a:p>
            <a:pPr marL="342900" marR="0" lvl="0" indent="-342900" algn="l" rtl="0">
              <a:lnSpc>
                <a:spcPct val="110000"/>
              </a:lnSpc>
              <a:spcBef>
                <a:spcPts val="0"/>
              </a:spcBef>
              <a:spcAft>
                <a:spcPts val="0"/>
              </a:spcAft>
              <a:buClr>
                <a:schemeClr val="dk1"/>
              </a:buClr>
              <a:buSzPts val="2000"/>
              <a:buFont typeface="+mj-lt"/>
              <a:buAutoNum type="arabicPeriod"/>
            </a:pPr>
            <a:r>
              <a:rPr lang="en-US" sz="1800" b="1" i="1" u="sng" strike="noStrike" cap="none" dirty="0">
                <a:solidFill>
                  <a:schemeClr val="tx1"/>
                </a:solidFill>
                <a:latin typeface="Source Sans Pro"/>
                <a:ea typeface="Source Sans Pro"/>
                <a:cs typeface="Source Sans Pro"/>
                <a:sym typeface="Source Sans Pro"/>
              </a:rPr>
              <a:t>Clear goals</a:t>
            </a:r>
            <a:r>
              <a:rPr lang="en-US" sz="1800" b="0" i="1" u="none" strike="noStrike" cap="none" dirty="0">
                <a:solidFill>
                  <a:schemeClr val="tx1"/>
                </a:solidFill>
                <a:latin typeface="Source Sans Pro"/>
                <a:ea typeface="Source Sans Pro"/>
                <a:cs typeface="Source Sans Pro"/>
                <a:sym typeface="Source Sans Pro"/>
              </a:rPr>
              <a:t>: Having one Financial Partner helps in setting up </a:t>
            </a:r>
            <a:r>
              <a:rPr lang="en-US" sz="1800" b="1" i="1" strike="noStrike" cap="none" dirty="0">
                <a:solidFill>
                  <a:srgbClr val="1D41D5"/>
                </a:solidFill>
                <a:latin typeface="Source Sans Pro"/>
                <a:ea typeface="Source Sans Pro"/>
                <a:cs typeface="Source Sans Pro"/>
                <a:sym typeface="Source Sans Pro"/>
              </a:rPr>
              <a:t>clear</a:t>
            </a:r>
            <a:r>
              <a:rPr lang="en-US" sz="1800" b="0" i="1" u="none" strike="noStrike" cap="none" dirty="0">
                <a:solidFill>
                  <a:schemeClr val="tx1"/>
                </a:solidFill>
                <a:latin typeface="Source Sans Pro"/>
                <a:ea typeface="Source Sans Pro"/>
                <a:cs typeface="Source Sans Pro"/>
                <a:sym typeface="Source Sans Pro"/>
              </a:rPr>
              <a:t> Investment goals.</a:t>
            </a:r>
          </a:p>
          <a:p>
            <a:pPr marL="342900" marR="0" lvl="0" indent="-342900" algn="l" rtl="0">
              <a:lnSpc>
                <a:spcPct val="110000"/>
              </a:lnSpc>
              <a:spcBef>
                <a:spcPts val="0"/>
              </a:spcBef>
              <a:spcAft>
                <a:spcPts val="0"/>
              </a:spcAft>
              <a:buClr>
                <a:schemeClr val="dk1"/>
              </a:buClr>
              <a:buSzPts val="2000"/>
              <a:buFont typeface="+mj-lt"/>
              <a:buAutoNum type="arabicPeriod"/>
            </a:pPr>
            <a:r>
              <a:rPr lang="en-US" sz="1800" b="1" i="1" u="sng" dirty="0" err="1">
                <a:solidFill>
                  <a:schemeClr val="tx1"/>
                </a:solidFill>
                <a:latin typeface="Source Sans Pro"/>
                <a:ea typeface="Source Sans Pro"/>
                <a:cs typeface="Source Sans Pro"/>
                <a:sym typeface="Source Sans Pro"/>
              </a:rPr>
              <a:t>GenAI</a:t>
            </a:r>
            <a:r>
              <a:rPr lang="en-US" sz="1800" b="1" i="1" u="sng" dirty="0">
                <a:solidFill>
                  <a:schemeClr val="tx1"/>
                </a:solidFill>
                <a:latin typeface="Source Sans Pro"/>
                <a:ea typeface="Source Sans Pro"/>
                <a:cs typeface="Source Sans Pro"/>
                <a:sym typeface="Source Sans Pro"/>
              </a:rPr>
              <a:t> recommendation</a:t>
            </a:r>
            <a:r>
              <a:rPr lang="en-US" sz="1800" b="0" i="1" u="none" strike="noStrike" cap="none" dirty="0">
                <a:solidFill>
                  <a:schemeClr val="tx1"/>
                </a:solidFill>
                <a:latin typeface="Source Sans Pro"/>
                <a:ea typeface="Source Sans Pro"/>
                <a:cs typeface="Source Sans Pro"/>
                <a:sym typeface="Source Sans Pro"/>
              </a:rPr>
              <a:t>: We use AI algorithms to recommend personalized strategies, credit cards and planners. Besides these we also provide </a:t>
            </a:r>
            <a:r>
              <a:rPr lang="en-US" sz="1800" b="0" i="1" u="none" strike="noStrike" cap="none">
                <a:solidFill>
                  <a:schemeClr val="tx1"/>
                </a:solidFill>
                <a:latin typeface="Source Sans Pro"/>
                <a:ea typeface="Source Sans Pro"/>
                <a:cs typeface="Source Sans Pro"/>
                <a:sym typeface="Source Sans Pro"/>
              </a:rPr>
              <a:t>a tons of </a:t>
            </a:r>
            <a:r>
              <a:rPr lang="en-US" sz="1800" b="0" i="1" u="none" strike="noStrike" cap="none" dirty="0">
                <a:solidFill>
                  <a:schemeClr val="tx1"/>
                </a:solidFill>
                <a:latin typeface="Source Sans Pro"/>
                <a:ea typeface="Source Sans Pro"/>
                <a:cs typeface="Source Sans Pro"/>
                <a:sym typeface="Source Sans Pro"/>
              </a:rPr>
              <a:t>budgeting tools to handle all kinds of </a:t>
            </a:r>
            <a:r>
              <a:rPr lang="en-US" sz="1800" b="1" i="1" u="none" strike="noStrike" cap="none" dirty="0">
                <a:solidFill>
                  <a:srgbClr val="1D41D5"/>
                </a:solidFill>
                <a:latin typeface="Source Sans Pro"/>
                <a:ea typeface="Source Sans Pro"/>
                <a:cs typeface="Source Sans Pro"/>
                <a:sym typeface="Source Sans Pro"/>
              </a:rPr>
              <a:t>expenses</a:t>
            </a:r>
            <a:r>
              <a:rPr lang="en-US" sz="1800" b="0" i="1" u="none" strike="noStrike" cap="none" dirty="0">
                <a:solidFill>
                  <a:schemeClr val="tx1"/>
                </a:solidFill>
                <a:latin typeface="Source Sans Pro"/>
                <a:ea typeface="Source Sans Pro"/>
                <a:cs typeface="Source Sans Pro"/>
                <a:sym typeface="Source Sans Pro"/>
              </a:rPr>
              <a:t> and </a:t>
            </a:r>
            <a:r>
              <a:rPr lang="en-US" sz="1800" b="1" i="1" u="none" strike="noStrike" cap="none" dirty="0">
                <a:solidFill>
                  <a:srgbClr val="1D41D5"/>
                </a:solidFill>
                <a:latin typeface="Source Sans Pro"/>
                <a:ea typeface="Source Sans Pro"/>
                <a:cs typeface="Source Sans Pro"/>
                <a:sym typeface="Source Sans Pro"/>
              </a:rPr>
              <a:t>investment portfolios</a:t>
            </a:r>
            <a:r>
              <a:rPr lang="en-US" sz="1800" b="0" i="1" u="none" strike="noStrike" cap="none" dirty="0">
                <a:solidFill>
                  <a:schemeClr val="tx1"/>
                </a:solidFill>
                <a:latin typeface="Source Sans Pro"/>
                <a:ea typeface="Source Sans Pro"/>
                <a:cs typeface="Source Sans Pro"/>
                <a:sym typeface="Source Sans Pro"/>
              </a:rPr>
              <a:t>.</a:t>
            </a:r>
            <a:endParaRPr lang="en-US" sz="1800" i="1" dirty="0">
              <a:solidFill>
                <a:schemeClr val="tx1"/>
              </a:solidFill>
              <a:latin typeface="Source Sans Pro"/>
              <a:ea typeface="Source Sans Pro"/>
              <a:cs typeface="Source Sans Pro"/>
              <a:sym typeface="Source Sans Pro"/>
            </a:endParaRPr>
          </a:p>
          <a:p>
            <a:pPr marL="342900" marR="0" lvl="0" indent="-342900" algn="l" rtl="0">
              <a:lnSpc>
                <a:spcPct val="110000"/>
              </a:lnSpc>
              <a:spcBef>
                <a:spcPts val="0"/>
              </a:spcBef>
              <a:spcAft>
                <a:spcPts val="0"/>
              </a:spcAft>
              <a:buClr>
                <a:schemeClr val="dk1"/>
              </a:buClr>
              <a:buSzPts val="2000"/>
              <a:buFont typeface="+mj-lt"/>
              <a:buAutoNum type="arabicPeriod"/>
            </a:pPr>
            <a:r>
              <a:rPr lang="en-US" sz="1800" b="1" i="1" u="sng" strike="noStrike" cap="none" dirty="0">
                <a:solidFill>
                  <a:schemeClr val="tx1"/>
                </a:solidFill>
                <a:latin typeface="Source Sans Pro"/>
                <a:ea typeface="Source Sans Pro"/>
                <a:cs typeface="Source Sans Pro"/>
                <a:sym typeface="Source Sans Pro"/>
              </a:rPr>
              <a:t>Unbiased approach</a:t>
            </a:r>
            <a:r>
              <a:rPr lang="en-US" sz="1800" b="0" i="1" u="none" strike="noStrike" cap="none" dirty="0">
                <a:solidFill>
                  <a:schemeClr val="tx1"/>
                </a:solidFill>
                <a:latin typeface="Source Sans Pro"/>
                <a:ea typeface="Source Sans Pro"/>
                <a:cs typeface="Source Sans Pro"/>
                <a:sym typeface="Source Sans Pro"/>
              </a:rPr>
              <a:t>: A thorough portfolio review - with evaluation of strengths, weaknesses and </a:t>
            </a:r>
            <a:r>
              <a:rPr lang="en-US" sz="1800" b="1" i="1" u="none" strike="noStrike" cap="none" dirty="0">
                <a:solidFill>
                  <a:srgbClr val="1D41D5"/>
                </a:solidFill>
                <a:latin typeface="Source Sans Pro"/>
                <a:ea typeface="Source Sans Pro"/>
                <a:cs typeface="Source Sans Pro"/>
                <a:sym typeface="Source Sans Pro"/>
              </a:rPr>
              <a:t>specific recommendations </a:t>
            </a:r>
            <a:r>
              <a:rPr lang="en-US" sz="1800" b="0" i="1" u="none" strike="noStrike" cap="none" dirty="0">
                <a:solidFill>
                  <a:schemeClr val="tx1"/>
                </a:solidFill>
                <a:latin typeface="Source Sans Pro"/>
                <a:ea typeface="Source Sans Pro"/>
                <a:cs typeface="Source Sans Pro"/>
                <a:sym typeface="Source Sans Pro"/>
              </a:rPr>
              <a:t>is offered by us. The suggestions to clients are unbiased and as per the clients requirement.</a:t>
            </a:r>
          </a:p>
          <a:p>
            <a:pPr marL="342900" indent="-342900">
              <a:lnSpc>
                <a:spcPct val="110000"/>
              </a:lnSpc>
              <a:buClr>
                <a:schemeClr val="dk1"/>
              </a:buClr>
              <a:buSzPts val="2000"/>
              <a:buFont typeface="+mj-lt"/>
              <a:buAutoNum type="arabicPeriod"/>
            </a:pPr>
            <a:r>
              <a:rPr lang="en-US" sz="1800" b="1" i="1" u="sng" strike="noStrike" cap="none" dirty="0">
                <a:solidFill>
                  <a:schemeClr val="tx1"/>
                </a:solidFill>
                <a:latin typeface="Source Sans Pro"/>
                <a:ea typeface="Source Sans Pro"/>
                <a:cs typeface="Source Sans Pro"/>
                <a:sym typeface="Source Sans Pro"/>
              </a:rPr>
              <a:t>Proper Asset Allocation</a:t>
            </a:r>
            <a:r>
              <a:rPr lang="en-US" sz="1800" b="0" i="1" u="none" strike="noStrike" cap="none" dirty="0">
                <a:solidFill>
                  <a:schemeClr val="tx1"/>
                </a:solidFill>
                <a:latin typeface="Source Sans Pro"/>
                <a:ea typeface="Source Sans Pro"/>
                <a:cs typeface="Source Sans Pro"/>
                <a:sym typeface="Source Sans Pro"/>
              </a:rPr>
              <a:t>:  A financial partner like </a:t>
            </a:r>
            <a:r>
              <a:rPr lang="en-US" sz="1800" i="1" dirty="0">
                <a:solidFill>
                  <a:schemeClr val="tx1"/>
                </a:solidFill>
                <a:latin typeface="Source Sans Pro"/>
                <a:ea typeface="Source Sans Pro"/>
                <a:cs typeface="Source Sans Pro"/>
                <a:sym typeface="Source Sans Pro"/>
              </a:rPr>
              <a:t>us </a:t>
            </a:r>
            <a:r>
              <a:rPr lang="en-US" sz="1800" b="0" i="1" u="none" strike="noStrike" cap="none" dirty="0">
                <a:solidFill>
                  <a:schemeClr val="tx1"/>
                </a:solidFill>
                <a:latin typeface="Source Sans Pro"/>
                <a:ea typeface="Source Sans Pro"/>
                <a:cs typeface="Source Sans Pro"/>
                <a:sym typeface="Source Sans Pro"/>
              </a:rPr>
              <a:t>that offers various products and services can help you with a proper asset allocation for short-term, long-term financial goals along with tax saving, </a:t>
            </a:r>
            <a:r>
              <a:rPr lang="en-US" sz="1800" b="1" i="1" u="none" strike="noStrike" cap="none" dirty="0">
                <a:solidFill>
                  <a:srgbClr val="1D41D5"/>
                </a:solidFill>
                <a:latin typeface="Source Sans Pro"/>
                <a:ea typeface="Source Sans Pro"/>
                <a:cs typeface="Source Sans Pro"/>
                <a:sym typeface="Source Sans Pro"/>
              </a:rPr>
              <a:t>Retirement planning and Insurance</a:t>
            </a:r>
            <a:r>
              <a:rPr lang="en-US" sz="1800" b="0" i="1" u="none" strike="noStrike" cap="none" dirty="0">
                <a:solidFill>
                  <a:schemeClr val="tx1"/>
                </a:solidFill>
                <a:latin typeface="Source Sans Pro"/>
                <a:ea typeface="Source Sans Pro"/>
                <a:cs typeface="Source Sans Pro"/>
                <a:sym typeface="Source Sans Pro"/>
              </a:rPr>
              <a:t>.</a:t>
            </a:r>
          </a:p>
          <a:p>
            <a:pPr marL="342900" indent="-342900">
              <a:lnSpc>
                <a:spcPct val="110000"/>
              </a:lnSpc>
              <a:buClr>
                <a:schemeClr val="dk1"/>
              </a:buClr>
              <a:buSzPts val="2000"/>
              <a:buFont typeface="+mj-lt"/>
              <a:buAutoNum type="arabicPeriod"/>
            </a:pPr>
            <a:r>
              <a:rPr lang="en-US" sz="1800" b="1" i="1" u="sng" dirty="0">
                <a:solidFill>
                  <a:schemeClr val="tx1"/>
                </a:solidFill>
                <a:latin typeface="Source Sans Pro"/>
                <a:ea typeface="Source Sans Pro"/>
                <a:cs typeface="Source Sans Pro"/>
                <a:sym typeface="Source Sans Pro"/>
              </a:rPr>
              <a:t>Continuous Tracking &amp; Re-balancing: </a:t>
            </a:r>
            <a:r>
              <a:rPr lang="en-US" sz="1800" i="1" dirty="0">
                <a:solidFill>
                  <a:schemeClr val="tx1"/>
                </a:solidFill>
                <a:latin typeface="Source Sans Pro"/>
                <a:ea typeface="Source Sans Pro"/>
                <a:cs typeface="Source Sans Pro"/>
                <a:sym typeface="Source Sans Pro"/>
              </a:rPr>
              <a:t>we continuously tracks users preferences and requirements to provide </a:t>
            </a:r>
            <a:r>
              <a:rPr lang="en-US" sz="1800" b="1" i="1" dirty="0">
                <a:solidFill>
                  <a:srgbClr val="1D41D5"/>
                </a:solidFill>
                <a:latin typeface="Source Sans Pro"/>
                <a:ea typeface="Source Sans Pro"/>
                <a:cs typeface="Source Sans Pro"/>
                <a:sym typeface="Source Sans Pro"/>
              </a:rPr>
              <a:t>one platform </a:t>
            </a:r>
            <a:r>
              <a:rPr lang="en-US" sz="1800" i="1" dirty="0">
                <a:solidFill>
                  <a:schemeClr val="tx1"/>
                </a:solidFill>
                <a:latin typeface="Source Sans Pro"/>
                <a:ea typeface="Source Sans Pro"/>
                <a:cs typeface="Source Sans Pro"/>
                <a:sym typeface="Source Sans Pro"/>
              </a:rPr>
              <a:t>solution for all wealth related requirements of an individual. </a:t>
            </a:r>
          </a:p>
          <a:p>
            <a:pPr marL="342900" marR="0" lvl="0" indent="-342900" algn="l" rtl="0">
              <a:lnSpc>
                <a:spcPct val="110000"/>
              </a:lnSpc>
              <a:spcBef>
                <a:spcPts val="0"/>
              </a:spcBef>
              <a:spcAft>
                <a:spcPts val="0"/>
              </a:spcAft>
              <a:buClr>
                <a:schemeClr val="dk1"/>
              </a:buClr>
              <a:buSzPts val="2000"/>
              <a:buFont typeface="+mj-lt"/>
              <a:buAutoNum type="arabicPeriod"/>
            </a:pPr>
            <a:endParaRPr lang="en-US" sz="1800" b="0" i="1" u="none" strike="noStrike" cap="none" dirty="0">
              <a:solidFill>
                <a:schemeClr val="tx1"/>
              </a:solidFill>
              <a:latin typeface="Source Sans Pro"/>
              <a:ea typeface="Source Sans Pro"/>
              <a:cs typeface="Source Sans Pro"/>
              <a:sym typeface="Source Sans Pro"/>
            </a:endParaRPr>
          </a:p>
        </p:txBody>
      </p:sp>
      <p:sp>
        <p:nvSpPr>
          <p:cNvPr id="123" name="Google Shape;123;p16"/>
          <p:cNvSpPr txBox="1"/>
          <p:nvPr/>
        </p:nvSpPr>
        <p:spPr>
          <a:xfrm>
            <a:off x="293104" y="169142"/>
            <a:ext cx="12578399" cy="379263"/>
          </a:xfrm>
          <a:prstGeom prst="rect">
            <a:avLst/>
          </a:prstGeom>
          <a:noFill/>
          <a:ln>
            <a:noFill/>
          </a:ln>
        </p:spPr>
        <p:txBody>
          <a:bodyPr spcFirstLastPara="1" wrap="square" lIns="0"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Source Sans Pro"/>
              <a:buNone/>
            </a:pPr>
            <a:r>
              <a:rPr lang="en-US" sz="3600" b="1" i="0" u="none" strike="noStrike" cap="none" dirty="0">
                <a:solidFill>
                  <a:schemeClr val="dk1"/>
                </a:solidFill>
                <a:effectLst>
                  <a:outerShdw blurRad="38100" dist="38100" dir="2700000" algn="tl">
                    <a:srgbClr val="000000">
                      <a:alpha val="43137"/>
                    </a:srgbClr>
                  </a:outerShdw>
                </a:effectLst>
                <a:latin typeface="Source Sans Pro"/>
                <a:ea typeface="Source Sans Pro"/>
                <a:cs typeface="Source Sans Pro"/>
                <a:sym typeface="Source Sans Pro"/>
              </a:rPr>
              <a:t>💡</a:t>
            </a:r>
            <a:r>
              <a:rPr lang="en-US" sz="2400" b="1" i="0" u="none" strike="noStrike" cap="none" dirty="0">
                <a:solidFill>
                  <a:schemeClr val="dk1"/>
                </a:solidFill>
                <a:effectLst>
                  <a:outerShdw blurRad="38100" dist="38100" dir="2700000" algn="tl">
                    <a:srgbClr val="000000">
                      <a:alpha val="43137"/>
                    </a:srgbClr>
                  </a:outerShdw>
                </a:effectLst>
                <a:latin typeface="Source Sans Pro"/>
                <a:ea typeface="Source Sans Pro"/>
                <a:cs typeface="Source Sans Pro"/>
                <a:sym typeface="Source Sans Pro"/>
              </a:rPr>
              <a:t> </a:t>
            </a:r>
            <a:r>
              <a:rPr lang="en-US" sz="3600" b="1" i="1" u="none" strike="noStrike" cap="none" dirty="0">
                <a:solidFill>
                  <a:srgbClr val="002060"/>
                </a:solidFill>
                <a:effectLst>
                  <a:outerShdw blurRad="38100" dist="38100" dir="2700000" algn="tl">
                    <a:srgbClr val="000000">
                      <a:alpha val="43137"/>
                    </a:srgbClr>
                  </a:outerShdw>
                </a:effectLst>
                <a:latin typeface="+mn-lt"/>
                <a:ea typeface="Source Sans Pro"/>
                <a:cs typeface="Source Sans Pro"/>
                <a:sym typeface="Source Sans Pro"/>
              </a:rPr>
              <a:t>Solution</a:t>
            </a:r>
            <a:endParaRPr lang="en-US" sz="3600" b="0" i="1" u="none" strike="noStrike" cap="none" dirty="0">
              <a:solidFill>
                <a:srgbClr val="002060"/>
              </a:solidFill>
              <a:effectLst>
                <a:outerShdw blurRad="38100" dist="38100" dir="2700000" algn="tl">
                  <a:srgbClr val="000000">
                    <a:alpha val="43137"/>
                  </a:srgbClr>
                </a:outerShdw>
              </a:effectLst>
              <a:latin typeface="+mn-lt"/>
              <a:ea typeface="Calibri" panose="020F0502020204030204"/>
              <a:cs typeface="Calibri" panose="020F0502020204030204"/>
              <a:sym typeface="Calibri" panose="020F0502020204030204"/>
            </a:endParaRPr>
          </a:p>
        </p:txBody>
      </p:sp>
      <p:pic>
        <p:nvPicPr>
          <p:cNvPr id="3" name="Picture 2">
            <a:extLst>
              <a:ext uri="{FF2B5EF4-FFF2-40B4-BE49-F238E27FC236}">
                <a16:creationId xmlns:a16="http://schemas.microsoft.com/office/drawing/2014/main" id="{A226DC1F-9932-5E5E-B031-F446FAB2A32F}"/>
              </a:ext>
            </a:extLst>
          </p:cNvPr>
          <p:cNvPicPr>
            <a:picLocks noChangeAspect="1"/>
          </p:cNvPicPr>
          <p:nvPr/>
        </p:nvPicPr>
        <p:blipFill rotWithShape="1">
          <a:blip r:embed="rId3"/>
          <a:srcRect t="44328" b="9763"/>
          <a:stretch/>
        </p:blipFill>
        <p:spPr>
          <a:xfrm>
            <a:off x="0" y="6331974"/>
            <a:ext cx="12192000" cy="5536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3F9ACB37-7BE4-F8AD-6D61-2E77ABA97DCA}"/>
              </a:ext>
            </a:extLst>
          </p:cNvPr>
          <p:cNvSpPr txBox="1"/>
          <p:nvPr/>
        </p:nvSpPr>
        <p:spPr>
          <a:xfrm>
            <a:off x="499581" y="1288025"/>
            <a:ext cx="11474245" cy="5078313"/>
          </a:xfrm>
          <a:prstGeom prst="rect">
            <a:avLst/>
          </a:prstGeom>
          <a:noFill/>
        </p:spPr>
        <p:txBody>
          <a:bodyPr wrap="square" rtlCol="0">
            <a:spAutoFit/>
          </a:bodyPr>
          <a:lstStyle/>
          <a:p>
            <a:pPr marL="285750" indent="-285750">
              <a:spcBef>
                <a:spcPts val="5"/>
              </a:spcBef>
              <a:buFont typeface="Arial" panose="020B0604020202020204" pitchFamily="34" charset="0"/>
              <a:buChar char="•"/>
            </a:pPr>
            <a:r>
              <a:rPr lang="en-US" sz="1800" b="1" i="1" u="sng" dirty="0"/>
              <a:t>Reminders:</a:t>
            </a:r>
            <a:r>
              <a:rPr lang="en-US" sz="1800" i="1" dirty="0"/>
              <a:t> </a:t>
            </a:r>
            <a:r>
              <a:rPr lang="en-US" sz="1800" b="1" i="1" dirty="0">
                <a:solidFill>
                  <a:srgbClr val="1D41D5"/>
                </a:solidFill>
              </a:rPr>
              <a:t>Receive timely reminders </a:t>
            </a:r>
            <a:r>
              <a:rPr lang="en-US" sz="1800" i="1" dirty="0"/>
              <a:t>for bill payments, savings targets, and investment opportunities, helping you stay organized and on track.</a:t>
            </a:r>
          </a:p>
          <a:p>
            <a:pPr>
              <a:spcBef>
                <a:spcPts val="5"/>
              </a:spcBef>
            </a:pPr>
            <a:endParaRPr lang="en-US" sz="1800" i="1" dirty="0"/>
          </a:p>
          <a:p>
            <a:pPr marL="285750" indent="-285750">
              <a:spcBef>
                <a:spcPts val="5"/>
              </a:spcBef>
              <a:buFont typeface="Arial" panose="020B0604020202020204" pitchFamily="34" charset="0"/>
              <a:buChar char="•"/>
            </a:pPr>
            <a:r>
              <a:rPr lang="en-US" sz="1800" b="1" i="1" u="sng" dirty="0"/>
              <a:t>Budget Planner</a:t>
            </a:r>
            <a:r>
              <a:rPr lang="en-US" sz="1800" i="1" dirty="0"/>
              <a:t>: Efficiently manage your finances by creating and </a:t>
            </a:r>
            <a:r>
              <a:rPr lang="en-US" sz="1800" b="1" i="1" dirty="0">
                <a:solidFill>
                  <a:srgbClr val="1D41D5"/>
                </a:solidFill>
              </a:rPr>
              <a:t>monitoring budgets </a:t>
            </a:r>
            <a:r>
              <a:rPr lang="en-US" sz="1800" i="1" dirty="0"/>
              <a:t>to achieve your goals.</a:t>
            </a:r>
          </a:p>
          <a:p>
            <a:pPr>
              <a:spcBef>
                <a:spcPts val="5"/>
              </a:spcBef>
            </a:pPr>
            <a:endParaRPr lang="en-US" sz="1800" i="1" dirty="0"/>
          </a:p>
          <a:p>
            <a:pPr marL="285750" indent="-285750">
              <a:spcBef>
                <a:spcPts val="5"/>
              </a:spcBef>
              <a:buFont typeface="Arial" panose="020B0604020202020204" pitchFamily="34" charset="0"/>
              <a:buChar char="•"/>
            </a:pPr>
            <a:r>
              <a:rPr lang="en-US" sz="1800" b="1" i="1" u="sng" dirty="0"/>
              <a:t>Automated Saving: </a:t>
            </a:r>
            <a:r>
              <a:rPr lang="en-US" sz="1800" i="1" dirty="0"/>
              <a:t>Simplify saving with automated transfers to savings accounts, making it easier to build your nest egg.</a:t>
            </a:r>
          </a:p>
          <a:p>
            <a:pPr>
              <a:spcBef>
                <a:spcPts val="5"/>
              </a:spcBef>
            </a:pPr>
            <a:endParaRPr lang="en-US" sz="1800" b="1" i="1" u="sng" dirty="0"/>
          </a:p>
          <a:p>
            <a:pPr marL="285750" indent="-285750">
              <a:spcBef>
                <a:spcPts val="5"/>
              </a:spcBef>
              <a:buFont typeface="Arial" panose="020B0604020202020204" pitchFamily="34" charset="0"/>
              <a:buChar char="•"/>
            </a:pPr>
            <a:r>
              <a:rPr lang="en-US" sz="1800" b="1" i="1" u="sng" dirty="0"/>
              <a:t>Investment Portfolio</a:t>
            </a:r>
            <a:r>
              <a:rPr lang="en-US" sz="1800" i="1" dirty="0"/>
              <a:t>: </a:t>
            </a:r>
            <a:r>
              <a:rPr lang="en-US" sz="1800" b="1" i="1" dirty="0">
                <a:solidFill>
                  <a:srgbClr val="1D41D5"/>
                </a:solidFill>
              </a:rPr>
              <a:t>Receive personalized investment suggestions</a:t>
            </a:r>
            <a:r>
              <a:rPr lang="en-US" sz="1800" i="1" dirty="0">
                <a:solidFill>
                  <a:srgbClr val="1D41D5"/>
                </a:solidFill>
              </a:rPr>
              <a:t> </a:t>
            </a:r>
            <a:r>
              <a:rPr lang="en-US" sz="1800" i="1" dirty="0"/>
              <a:t>tailored to your risk tolerance and financial objectives.</a:t>
            </a:r>
          </a:p>
          <a:p>
            <a:pPr>
              <a:spcBef>
                <a:spcPts val="5"/>
              </a:spcBef>
            </a:pPr>
            <a:endParaRPr lang="en-US" sz="1800" i="1" dirty="0"/>
          </a:p>
          <a:p>
            <a:pPr marL="285750" indent="-285750">
              <a:spcBef>
                <a:spcPts val="5"/>
              </a:spcBef>
              <a:buFont typeface="Arial" panose="020B0604020202020204" pitchFamily="34" charset="0"/>
              <a:buChar char="•"/>
            </a:pPr>
            <a:r>
              <a:rPr lang="en-US" sz="1800" b="1" i="1" u="sng" dirty="0">
                <a:solidFill>
                  <a:schemeClr val="tx1"/>
                </a:solidFill>
              </a:rPr>
              <a:t>Hassle-Free AI Solutions</a:t>
            </a:r>
            <a:r>
              <a:rPr lang="en-US" sz="1800" i="1" dirty="0"/>
              <a:t>: Our AI-driven system simplifies complex financial decisions, </a:t>
            </a:r>
            <a:r>
              <a:rPr lang="en-US" sz="1800" b="1" i="1" dirty="0">
                <a:solidFill>
                  <a:srgbClr val="1D41D5"/>
                </a:solidFill>
              </a:rPr>
              <a:t>ensuring clarity </a:t>
            </a:r>
            <a:r>
              <a:rPr lang="en-US" sz="1800" i="1" dirty="0"/>
              <a:t>and ease of use.</a:t>
            </a:r>
          </a:p>
          <a:p>
            <a:pPr>
              <a:spcBef>
                <a:spcPts val="5"/>
              </a:spcBef>
            </a:pPr>
            <a:endParaRPr lang="en-US" sz="1800" b="1" i="1" u="sng" dirty="0"/>
          </a:p>
          <a:p>
            <a:pPr marL="285750" indent="-285750">
              <a:spcBef>
                <a:spcPts val="5"/>
              </a:spcBef>
              <a:buFont typeface="Arial" panose="020B0604020202020204" pitchFamily="34" charset="0"/>
              <a:buChar char="•"/>
            </a:pPr>
            <a:r>
              <a:rPr lang="en-US" sz="1800" b="1" i="1" u="sng" dirty="0"/>
              <a:t>Educational Resources</a:t>
            </a:r>
            <a:r>
              <a:rPr lang="en-US" sz="1800" i="1" dirty="0"/>
              <a:t>: Access a variety of educational materials in </a:t>
            </a:r>
            <a:r>
              <a:rPr lang="en-US" sz="1800" b="1" i="1" dirty="0">
                <a:solidFill>
                  <a:srgbClr val="1D41D5"/>
                </a:solidFill>
              </a:rPr>
              <a:t>our feature article section </a:t>
            </a:r>
            <a:r>
              <a:rPr lang="en-US" sz="1800" i="1" dirty="0"/>
              <a:t>to enhance your financial knowledge and make informed decisions.</a:t>
            </a:r>
          </a:p>
          <a:p>
            <a:endParaRPr lang="en-US" sz="1800" dirty="0"/>
          </a:p>
        </p:txBody>
      </p:sp>
      <p:sp>
        <p:nvSpPr>
          <p:cNvPr id="3" name="Google Shape;123;p16">
            <a:extLst>
              <a:ext uri="{FF2B5EF4-FFF2-40B4-BE49-F238E27FC236}">
                <a16:creationId xmlns:a16="http://schemas.microsoft.com/office/drawing/2014/main" id="{AF4075A5-787E-2487-0DA9-B0D21278AE3B}"/>
              </a:ext>
            </a:extLst>
          </p:cNvPr>
          <p:cNvSpPr txBox="1"/>
          <p:nvPr/>
        </p:nvSpPr>
        <p:spPr>
          <a:xfrm>
            <a:off x="615328" y="491662"/>
            <a:ext cx="12578399" cy="379263"/>
          </a:xfrm>
          <a:prstGeom prst="rect">
            <a:avLst/>
          </a:prstGeom>
          <a:noFill/>
          <a:ln>
            <a:noFill/>
          </a:ln>
        </p:spPr>
        <p:txBody>
          <a:bodyPr spcFirstLastPara="1" wrap="square" lIns="0" tIns="45700" rIns="91425" bIns="45700" anchor="ctr" anchorCtr="0">
            <a:noAutofit/>
          </a:bodyPr>
          <a:lstStyle/>
          <a:p>
            <a:pPr>
              <a:buClr>
                <a:schemeClr val="dk1"/>
              </a:buClr>
              <a:buSzPts val="2400"/>
            </a:pPr>
            <a:r>
              <a:rPr lang="en-US" sz="3600" i="1" dirty="0">
                <a:solidFill>
                  <a:srgbClr val="1D41D5"/>
                </a:solidFill>
                <a:effectLst>
                  <a:outerShdw blurRad="38100" dist="38100" dir="2700000" algn="tl">
                    <a:srgbClr val="000000">
                      <a:alpha val="43137"/>
                    </a:srgbClr>
                  </a:outerShdw>
                </a:effectLst>
                <a:latin typeface="+mn-lt"/>
                <a:ea typeface="Source Sans Pro"/>
                <a:cs typeface="Source Sans Pro"/>
                <a:sym typeface="Source Sans Pro"/>
              </a:rPr>
              <a:t>How it helps to solve the problem?</a:t>
            </a:r>
            <a:endParaRPr lang="en-US" sz="3600" b="0" i="1" u="none" strike="noStrike" cap="none" dirty="0">
              <a:solidFill>
                <a:srgbClr val="1D41D5"/>
              </a:solidFill>
              <a:effectLst>
                <a:outerShdw blurRad="38100" dist="38100" dir="2700000" algn="tl">
                  <a:srgbClr val="000000">
                    <a:alpha val="43137"/>
                  </a:srgbClr>
                </a:outerShdw>
              </a:effectLst>
              <a:latin typeface="+mn-lt"/>
              <a:ea typeface="Calibri" panose="020F0502020204030204"/>
              <a:cs typeface="Calibri" panose="020F0502020204030204"/>
              <a:sym typeface="Calibri" panose="020F0502020204030204"/>
            </a:endParaRPr>
          </a:p>
        </p:txBody>
      </p:sp>
      <p:pic>
        <p:nvPicPr>
          <p:cNvPr id="4" name="Picture 3">
            <a:extLst>
              <a:ext uri="{FF2B5EF4-FFF2-40B4-BE49-F238E27FC236}">
                <a16:creationId xmlns:a16="http://schemas.microsoft.com/office/drawing/2014/main" id="{AFDF3654-8E70-0B67-B97B-84ACCB8B29A0}"/>
              </a:ext>
            </a:extLst>
          </p:cNvPr>
          <p:cNvPicPr>
            <a:picLocks noChangeAspect="1"/>
          </p:cNvPicPr>
          <p:nvPr/>
        </p:nvPicPr>
        <p:blipFill rotWithShape="1">
          <a:blip r:embed="rId2"/>
          <a:srcRect t="44328" b="9763"/>
          <a:stretch/>
        </p:blipFill>
        <p:spPr>
          <a:xfrm>
            <a:off x="0" y="6331974"/>
            <a:ext cx="12192000" cy="553668"/>
          </a:xfrm>
          <a:prstGeom prst="rect">
            <a:avLst/>
          </a:prstGeom>
        </p:spPr>
      </p:pic>
    </p:spTree>
    <p:extLst>
      <p:ext uri="{BB962C8B-B14F-4D97-AF65-F5344CB8AC3E}">
        <p14:creationId xmlns:p14="http://schemas.microsoft.com/office/powerpoint/2010/main" val="848675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a:extLst>
              <a:ext uri="{FF2B5EF4-FFF2-40B4-BE49-F238E27FC236}">
                <a16:creationId xmlns:a16="http://schemas.microsoft.com/office/drawing/2014/main" id="{2A7CE693-7711-34F4-5602-ACBEC90D52CA}"/>
              </a:ext>
            </a:extLst>
          </p:cNvPr>
          <p:cNvSpPr txBox="1"/>
          <p:nvPr/>
        </p:nvSpPr>
        <p:spPr>
          <a:xfrm>
            <a:off x="305783" y="569357"/>
            <a:ext cx="11100619" cy="5355312"/>
          </a:xfrm>
          <a:prstGeom prst="rect">
            <a:avLst/>
          </a:prstGeom>
          <a:noFill/>
        </p:spPr>
        <p:txBody>
          <a:bodyPr wrap="square" rtlCol="0">
            <a:spAutoFit/>
          </a:bodyPr>
          <a:lstStyle/>
          <a:p>
            <a:pPr marL="285750" indent="-285750">
              <a:buFont typeface="Arial" panose="020B0604020202020204" pitchFamily="34" charset="0"/>
              <a:buChar char="•"/>
            </a:pPr>
            <a:r>
              <a:rPr lang="en-US" sz="1800" b="1" i="1" u="sng" dirty="0"/>
              <a:t>Financial Calculators: </a:t>
            </a:r>
            <a:r>
              <a:rPr lang="en-US" sz="1800" b="1" i="1" dirty="0">
                <a:solidFill>
                  <a:srgbClr val="0766D4"/>
                </a:solidFill>
              </a:rPr>
              <a:t>Utilize our calculators </a:t>
            </a:r>
            <a:r>
              <a:rPr lang="en-US" sz="1800" i="1" dirty="0"/>
              <a:t>to determine loan repayments, investment returns, and more, facilitating informed financial planning.</a:t>
            </a:r>
          </a:p>
          <a:p>
            <a:endParaRPr lang="en-US" sz="1800" i="1" dirty="0"/>
          </a:p>
          <a:p>
            <a:pPr marL="285750" indent="-285750">
              <a:buFont typeface="Arial" panose="020B0604020202020204" pitchFamily="34" charset="0"/>
              <a:buChar char="•"/>
            </a:pPr>
            <a:r>
              <a:rPr lang="en-US" sz="1800" b="1" i="1" u="sng" dirty="0"/>
              <a:t>Best Credit Card Deals</a:t>
            </a:r>
            <a:r>
              <a:rPr lang="en-US" sz="1800" i="1" dirty="0"/>
              <a:t>: Discover </a:t>
            </a:r>
            <a:r>
              <a:rPr lang="en-US" sz="1800" b="1" i="1" dirty="0">
                <a:solidFill>
                  <a:srgbClr val="0766D4"/>
                </a:solidFill>
              </a:rPr>
              <a:t>credit card options </a:t>
            </a:r>
            <a:r>
              <a:rPr lang="en-US" sz="1800" i="1" dirty="0"/>
              <a:t>provided by </a:t>
            </a:r>
            <a:r>
              <a:rPr lang="en-US" sz="1800" b="1" i="1" dirty="0">
                <a:solidFill>
                  <a:srgbClr val="0766D4"/>
                </a:solidFill>
              </a:rPr>
              <a:t>American Express </a:t>
            </a:r>
            <a:r>
              <a:rPr lang="en-US" sz="1800" i="1" dirty="0"/>
              <a:t>aligned with your spending habits and financial goals, ensuring optimal benefits.</a:t>
            </a:r>
          </a:p>
          <a:p>
            <a:pPr marL="285750" indent="-285750">
              <a:buFont typeface="Arial" panose="020B0604020202020204" pitchFamily="34" charset="0"/>
              <a:buChar char="•"/>
            </a:pPr>
            <a:endParaRPr lang="en-US" sz="1800" i="1" u="sng" dirty="0"/>
          </a:p>
          <a:p>
            <a:pPr marL="285750" indent="-285750">
              <a:buFont typeface="Arial" panose="020B0604020202020204" pitchFamily="34" charset="0"/>
              <a:buChar char="•"/>
            </a:pPr>
            <a:r>
              <a:rPr lang="en-US" sz="1800" b="1" i="1" u="sng" dirty="0"/>
              <a:t>Advice for Maximum Utilization</a:t>
            </a:r>
            <a:r>
              <a:rPr lang="en-US" sz="1800" i="1" dirty="0"/>
              <a:t>: Receive </a:t>
            </a:r>
            <a:r>
              <a:rPr lang="en-US" sz="1800" b="1" i="1" dirty="0">
                <a:solidFill>
                  <a:srgbClr val="0766D4"/>
                </a:solidFill>
              </a:rPr>
              <a:t>personalized advice</a:t>
            </a:r>
            <a:r>
              <a:rPr lang="en-US" sz="1800" b="1" i="1" dirty="0"/>
              <a:t> </a:t>
            </a:r>
            <a:r>
              <a:rPr lang="en-US" sz="1800" i="1" dirty="0"/>
              <a:t>on how to maximize the benefits of your financial resources.</a:t>
            </a:r>
          </a:p>
          <a:p>
            <a:endParaRPr lang="en-US" sz="1800" i="1" dirty="0"/>
          </a:p>
          <a:p>
            <a:pPr marL="285750" indent="-285750">
              <a:buFont typeface="Arial" panose="020B0604020202020204" pitchFamily="34" charset="0"/>
              <a:buChar char="•"/>
            </a:pPr>
            <a:r>
              <a:rPr lang="en-US" sz="1800" b="1" i="1" u="sng" dirty="0"/>
              <a:t>24 X 7 Chatbot Assistance</a:t>
            </a:r>
            <a:r>
              <a:rPr lang="en-US" sz="1800" i="1" dirty="0"/>
              <a:t>: Access instant support at any time through our chatbot, ensuring </a:t>
            </a:r>
            <a:r>
              <a:rPr lang="en-US" sz="1800" b="1" i="1" dirty="0">
                <a:solidFill>
                  <a:srgbClr val="0766D4"/>
                </a:solidFill>
              </a:rPr>
              <a:t>continuous assistance </a:t>
            </a:r>
            <a:r>
              <a:rPr lang="en-US" sz="1800" i="1" dirty="0"/>
              <a:t>whenever you need it.</a:t>
            </a:r>
          </a:p>
          <a:p>
            <a:endParaRPr lang="en-US" sz="1800" i="1" dirty="0"/>
          </a:p>
          <a:p>
            <a:pPr marL="285750" indent="-285750">
              <a:buFont typeface="Arial" panose="020B0604020202020204" pitchFamily="34" charset="0"/>
              <a:buChar char="•"/>
            </a:pPr>
            <a:r>
              <a:rPr lang="en-US" sz="1800" b="1" i="1" u="sng" dirty="0"/>
              <a:t>Insurance Coverage</a:t>
            </a:r>
            <a:r>
              <a:rPr lang="en-US" sz="1800" i="1" dirty="0"/>
              <a:t>: </a:t>
            </a:r>
            <a:r>
              <a:rPr lang="en-US" sz="1800" b="1" i="1" dirty="0">
                <a:solidFill>
                  <a:srgbClr val="0766D4"/>
                </a:solidFill>
              </a:rPr>
              <a:t>Explore insurance </a:t>
            </a:r>
            <a:r>
              <a:rPr lang="en-US" sz="1800" i="1" dirty="0"/>
              <a:t>options to safeguard your assets and protect your financial well-being.</a:t>
            </a:r>
          </a:p>
          <a:p>
            <a:endParaRPr lang="en-US" sz="1800" i="1" dirty="0"/>
          </a:p>
          <a:p>
            <a:pPr marL="285750" indent="-285750">
              <a:buFont typeface="Arial" panose="020B0604020202020204" pitchFamily="34" charset="0"/>
              <a:buChar char="•"/>
            </a:pPr>
            <a:r>
              <a:rPr lang="en-US" sz="1800" b="1" i="1" u="sng" dirty="0"/>
              <a:t>Personal and Business Finance Solutions</a:t>
            </a:r>
            <a:r>
              <a:rPr lang="en-US" sz="1800" i="1" dirty="0"/>
              <a:t>: Whether it's personal or business finances, our tool provides tailored solutions to meet your needs.</a:t>
            </a:r>
          </a:p>
          <a:p>
            <a:pPr marL="285750" indent="-285750">
              <a:buFont typeface="Arial" panose="020B0604020202020204" pitchFamily="34" charset="0"/>
              <a:buChar char="•"/>
            </a:pPr>
            <a:endParaRPr lang="en-US" sz="1800" b="1" i="1" u="sng" dirty="0"/>
          </a:p>
          <a:p>
            <a:pPr marL="285750" indent="-285750">
              <a:buFont typeface="Arial" panose="020B0604020202020204" pitchFamily="34" charset="0"/>
              <a:buChar char="•"/>
            </a:pPr>
            <a:r>
              <a:rPr lang="en-US" sz="1800" b="1" i="1" u="sng" dirty="0"/>
              <a:t>Retirement Planning</a:t>
            </a:r>
            <a:r>
              <a:rPr lang="en-US" sz="1800" i="1" dirty="0"/>
              <a:t>: Plan for retirement confidently, knowing your future is secure and well-managed.</a:t>
            </a:r>
          </a:p>
        </p:txBody>
      </p:sp>
      <p:pic>
        <p:nvPicPr>
          <p:cNvPr id="5" name="Picture 4">
            <a:extLst>
              <a:ext uri="{FF2B5EF4-FFF2-40B4-BE49-F238E27FC236}">
                <a16:creationId xmlns:a16="http://schemas.microsoft.com/office/drawing/2014/main" id="{7D42E911-4875-66A2-E689-74356C565189}"/>
              </a:ext>
            </a:extLst>
          </p:cNvPr>
          <p:cNvPicPr>
            <a:picLocks noChangeAspect="1"/>
          </p:cNvPicPr>
          <p:nvPr/>
        </p:nvPicPr>
        <p:blipFill rotWithShape="1">
          <a:blip r:embed="rId2"/>
          <a:srcRect t="44328" b="9763"/>
          <a:stretch/>
        </p:blipFill>
        <p:spPr>
          <a:xfrm>
            <a:off x="0" y="6331974"/>
            <a:ext cx="12192000" cy="5536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5"/>
          <p:cNvSpPr txBox="1"/>
          <p:nvPr/>
        </p:nvSpPr>
        <p:spPr>
          <a:xfrm>
            <a:off x="577563" y="1347610"/>
            <a:ext cx="11368809" cy="5056276"/>
          </a:xfrm>
          <a:prstGeom prst="rect">
            <a:avLst/>
          </a:prstGeom>
          <a:noFill/>
          <a:ln>
            <a:noFill/>
          </a:ln>
        </p:spPr>
        <p:txBody>
          <a:bodyPr spcFirstLastPara="1" wrap="square" lIns="0" tIns="0" rIns="0" bIns="0" anchor="t" anchorCtr="0">
            <a:noAutofit/>
          </a:bodyPr>
          <a:lstStyle/>
          <a:p>
            <a:pPr marR="0" lvl="2" algn="l" rtl="0">
              <a:lnSpc>
                <a:spcPct val="110000"/>
              </a:lnSpc>
              <a:spcBef>
                <a:spcPts val="0"/>
              </a:spcBef>
              <a:spcAft>
                <a:spcPts val="0"/>
              </a:spcAft>
              <a:buClr>
                <a:srgbClr val="FFFFFF"/>
              </a:buClr>
              <a:buSzPts val="1600"/>
            </a:pPr>
            <a:r>
              <a:rPr lang="en-IN" sz="1800" i="1" u="none" strike="noStrike" cap="none" dirty="0">
                <a:solidFill>
                  <a:srgbClr val="0766D4"/>
                </a:solidFill>
                <a:latin typeface="+mn-lt"/>
                <a:ea typeface="Source Sans Pro"/>
                <a:cs typeface="Source Sans Pro"/>
                <a:sym typeface="Source Sans Pro"/>
              </a:rPr>
              <a:t> </a:t>
            </a:r>
          </a:p>
          <a:p>
            <a:pPr marL="342900" indent="-342900" algn="l" rtl="0">
              <a:buFont typeface="+mj-lt"/>
              <a:buAutoNum type="arabicPeriod"/>
            </a:pPr>
            <a:r>
              <a:rPr lang="en-IN" sz="1800" i="0" dirty="0">
                <a:solidFill>
                  <a:srgbClr val="222222"/>
                </a:solidFill>
                <a:effectLst/>
                <a:latin typeface="+mn-lt"/>
              </a:rPr>
              <a:t> </a:t>
            </a:r>
            <a:r>
              <a:rPr lang="en-IN" sz="1800" b="1" i="1" u="sng" dirty="0">
                <a:solidFill>
                  <a:srgbClr val="222222"/>
                </a:solidFill>
                <a:effectLst/>
                <a:latin typeface="+mn-lt"/>
              </a:rPr>
              <a:t>Risk- Management</a:t>
            </a:r>
            <a:r>
              <a:rPr lang="en-IN" sz="1800" i="1" dirty="0">
                <a:solidFill>
                  <a:srgbClr val="222222"/>
                </a:solidFill>
                <a:effectLst/>
                <a:latin typeface="+mn-lt"/>
              </a:rPr>
              <a:t>: AI algorithms can monitor investment portfolios, analyse market conditions, and automatically </a:t>
            </a:r>
            <a:r>
              <a:rPr lang="en-IN" sz="1800" b="1" i="1" dirty="0">
                <a:solidFill>
                  <a:srgbClr val="1D41D5"/>
                </a:solidFill>
                <a:effectLst/>
                <a:latin typeface="+mn-lt"/>
              </a:rPr>
              <a:t>rebalance asset allocations to maintain desired risk-return profiles</a:t>
            </a:r>
            <a:r>
              <a:rPr lang="en-IN" sz="1800" i="1" dirty="0">
                <a:solidFill>
                  <a:srgbClr val="0070C0"/>
                </a:solidFill>
                <a:effectLst/>
                <a:latin typeface="+mn-lt"/>
              </a:rPr>
              <a:t>. </a:t>
            </a:r>
          </a:p>
          <a:p>
            <a:pPr marL="342900" indent="-342900" algn="l" rtl="0">
              <a:buFont typeface="+mj-lt"/>
              <a:buAutoNum type="arabicPeriod"/>
            </a:pPr>
            <a:endParaRPr lang="en-IN" sz="1800" i="1" dirty="0">
              <a:solidFill>
                <a:srgbClr val="222222"/>
              </a:solidFill>
              <a:latin typeface="+mn-lt"/>
            </a:endParaRPr>
          </a:p>
          <a:p>
            <a:pPr marL="342900" indent="-342900" algn="l" rtl="0">
              <a:buFont typeface="+mj-lt"/>
              <a:buAutoNum type="arabicPeriod"/>
            </a:pPr>
            <a:r>
              <a:rPr lang="en-IN" sz="1800" b="1" i="1" u="sng" dirty="0">
                <a:solidFill>
                  <a:srgbClr val="222222"/>
                </a:solidFill>
                <a:latin typeface="+mn-lt"/>
              </a:rPr>
              <a:t>Personalization</a:t>
            </a:r>
            <a:r>
              <a:rPr lang="en-IN" sz="1800" i="1" dirty="0">
                <a:solidFill>
                  <a:srgbClr val="222222"/>
                </a:solidFill>
                <a:latin typeface="+mn-lt"/>
              </a:rPr>
              <a:t>: </a:t>
            </a:r>
            <a:r>
              <a:rPr lang="en-US" sz="1800" i="1" dirty="0">
                <a:solidFill>
                  <a:srgbClr val="222222"/>
                </a:solidFill>
                <a:effectLst/>
                <a:latin typeface="+mn-lt"/>
              </a:rPr>
              <a:t>Automated financial planning and budgeting tools leverage AI to help individuals manage their finances effectively. These tools can </a:t>
            </a:r>
            <a:r>
              <a:rPr lang="en-US" sz="1800" b="1" i="1" dirty="0">
                <a:solidFill>
                  <a:srgbClr val="1D41D5"/>
                </a:solidFill>
                <a:effectLst/>
                <a:latin typeface="+mn-lt"/>
              </a:rPr>
              <a:t>analyze spending patterns</a:t>
            </a:r>
            <a:r>
              <a:rPr lang="en-US" sz="1800" i="1" dirty="0">
                <a:solidFill>
                  <a:srgbClr val="222222"/>
                </a:solidFill>
                <a:effectLst/>
                <a:latin typeface="+mn-lt"/>
              </a:rPr>
              <a:t>, provide budgeting recommendations, and </a:t>
            </a:r>
            <a:r>
              <a:rPr lang="en-US" sz="1800" b="1" i="1" dirty="0">
                <a:solidFill>
                  <a:srgbClr val="1D41D5"/>
                </a:solidFill>
                <a:effectLst/>
                <a:latin typeface="+mn-lt"/>
              </a:rPr>
              <a:t>offer personalized suggestions </a:t>
            </a:r>
            <a:r>
              <a:rPr lang="en-US" sz="1800" i="1" dirty="0">
                <a:solidFill>
                  <a:srgbClr val="222222"/>
                </a:solidFill>
                <a:effectLst/>
                <a:latin typeface="+mn-lt"/>
              </a:rPr>
              <a:t>for optimizing financial health.</a:t>
            </a:r>
          </a:p>
          <a:p>
            <a:pPr marL="342900" indent="-342900" algn="l" rtl="0">
              <a:buFont typeface="+mj-lt"/>
              <a:buAutoNum type="arabicPeriod"/>
            </a:pPr>
            <a:endParaRPr lang="en-IN" sz="1800" i="1" dirty="0">
              <a:solidFill>
                <a:srgbClr val="222222"/>
              </a:solidFill>
              <a:effectLst/>
              <a:latin typeface="+mn-lt"/>
            </a:endParaRPr>
          </a:p>
          <a:p>
            <a:pPr marL="342900" indent="-342900" algn="l">
              <a:buFont typeface="+mj-lt"/>
              <a:buAutoNum type="arabicPeriod"/>
            </a:pPr>
            <a:r>
              <a:rPr lang="en-US" sz="1800" b="1" i="1" u="sng" dirty="0">
                <a:solidFill>
                  <a:srgbClr val="0D0D0D"/>
                </a:solidFill>
                <a:effectLst/>
                <a:latin typeface="+mn-lt"/>
              </a:rPr>
              <a:t>Scalability</a:t>
            </a:r>
            <a:r>
              <a:rPr lang="en-US" sz="1800" i="1" dirty="0">
                <a:solidFill>
                  <a:srgbClr val="0D0D0D"/>
                </a:solidFill>
                <a:effectLst/>
                <a:latin typeface="+mn-lt"/>
              </a:rPr>
              <a:t>: </a:t>
            </a:r>
            <a:r>
              <a:rPr lang="en-US" sz="1800" b="1" i="1" dirty="0">
                <a:solidFill>
                  <a:srgbClr val="1D41D5"/>
                </a:solidFill>
                <a:effectLst/>
                <a:latin typeface="+mn-lt"/>
              </a:rPr>
              <a:t>Measure</a:t>
            </a:r>
            <a:r>
              <a:rPr lang="en-US" sz="1800" i="1" dirty="0">
                <a:solidFill>
                  <a:srgbClr val="0D0D0D"/>
                </a:solidFill>
                <a:effectLst/>
                <a:latin typeface="+mn-lt"/>
              </a:rPr>
              <a:t> the ability of automated financial planning processes </a:t>
            </a:r>
            <a:r>
              <a:rPr lang="en-US" sz="1800" i="1" dirty="0">
                <a:solidFill>
                  <a:schemeClr val="tx1"/>
                </a:solidFill>
                <a:effectLst/>
                <a:latin typeface="+mn-lt"/>
              </a:rPr>
              <a:t>to </a:t>
            </a:r>
            <a:r>
              <a:rPr lang="en-US" sz="1800" b="1" i="1" dirty="0">
                <a:solidFill>
                  <a:srgbClr val="1D41D5"/>
                </a:solidFill>
                <a:effectLst/>
                <a:latin typeface="+mn-lt"/>
              </a:rPr>
              <a:t>handle increased transaction volumes</a:t>
            </a:r>
            <a:r>
              <a:rPr lang="en-US" sz="1800" i="1" dirty="0">
                <a:solidFill>
                  <a:schemeClr val="tx1"/>
                </a:solidFill>
                <a:effectLst/>
                <a:latin typeface="+mn-lt"/>
              </a:rPr>
              <a:t> and customer interactions without compromising performance</a:t>
            </a:r>
            <a:r>
              <a:rPr lang="en-US" sz="1800" i="1" dirty="0">
                <a:solidFill>
                  <a:srgbClr val="0D0D0D"/>
                </a:solidFill>
                <a:effectLst/>
                <a:latin typeface="+mn-lt"/>
              </a:rPr>
              <a:t>.</a:t>
            </a:r>
          </a:p>
          <a:p>
            <a:pPr marL="342900" indent="-342900" algn="l">
              <a:buFont typeface="+mj-lt"/>
              <a:buAutoNum type="arabicPeriod"/>
            </a:pPr>
            <a:endParaRPr lang="en-US" sz="1800" i="1" dirty="0">
              <a:solidFill>
                <a:srgbClr val="0D0D0D"/>
              </a:solidFill>
              <a:effectLst/>
              <a:latin typeface="+mn-lt"/>
            </a:endParaRPr>
          </a:p>
          <a:p>
            <a:pPr marL="342900" indent="-342900" algn="l">
              <a:buFont typeface="+mj-lt"/>
              <a:buAutoNum type="arabicPeriod"/>
            </a:pPr>
            <a:r>
              <a:rPr lang="en-US" sz="1800" b="1" i="1" u="sng" dirty="0">
                <a:solidFill>
                  <a:srgbClr val="0D0D0D"/>
                </a:solidFill>
                <a:latin typeface="+mn-lt"/>
              </a:rPr>
              <a:t>Re</a:t>
            </a:r>
            <a:r>
              <a:rPr lang="en-US" sz="1800" b="1" u="sng" dirty="0">
                <a:solidFill>
                  <a:srgbClr val="0D0D0D"/>
                </a:solidFill>
                <a:latin typeface="+mn-lt"/>
              </a:rPr>
              <a:t>venue Growth</a:t>
            </a:r>
            <a:r>
              <a:rPr lang="en-US" sz="1800" dirty="0">
                <a:solidFill>
                  <a:srgbClr val="0D0D0D"/>
                </a:solidFill>
                <a:effectLst/>
                <a:latin typeface="+mn-lt"/>
              </a:rPr>
              <a:t>: </a:t>
            </a:r>
            <a:r>
              <a:rPr lang="en-US" sz="1800" b="1" dirty="0">
                <a:solidFill>
                  <a:srgbClr val="1D41D5"/>
                </a:solidFill>
                <a:effectLst/>
                <a:latin typeface="+mn-lt"/>
              </a:rPr>
              <a:t>Track any increases in revenue attributed</a:t>
            </a:r>
            <a:r>
              <a:rPr lang="en-US" sz="1800" dirty="0">
                <a:solidFill>
                  <a:srgbClr val="1D41D5"/>
                </a:solidFill>
                <a:effectLst/>
                <a:latin typeface="+mn-lt"/>
              </a:rPr>
              <a:t> </a:t>
            </a:r>
            <a:r>
              <a:rPr lang="en-US" sz="1800" dirty="0">
                <a:solidFill>
                  <a:srgbClr val="0D0D0D"/>
                </a:solidFill>
                <a:effectLst/>
                <a:latin typeface="+mn-lt"/>
              </a:rPr>
              <a:t>to improved customer engagement, new product offerings, or </a:t>
            </a:r>
            <a:r>
              <a:rPr lang="en-US" sz="1800" b="1" dirty="0">
                <a:solidFill>
                  <a:srgbClr val="1D41D5"/>
                </a:solidFill>
                <a:effectLst/>
                <a:latin typeface="+mn-lt"/>
              </a:rPr>
              <a:t>increased customer retention</a:t>
            </a:r>
          </a:p>
          <a:p>
            <a:pPr marL="342900" indent="-342900" algn="l">
              <a:buFont typeface="+mj-lt"/>
              <a:buAutoNum type="arabicPeriod"/>
            </a:pPr>
            <a:endParaRPr lang="en-US" sz="1800" dirty="0">
              <a:solidFill>
                <a:srgbClr val="0D0D0D"/>
              </a:solidFill>
              <a:effectLst/>
              <a:latin typeface="+mn-lt"/>
            </a:endParaRPr>
          </a:p>
          <a:p>
            <a:pPr marL="342900" indent="-342900">
              <a:buFont typeface="+mj-lt"/>
              <a:buAutoNum type="arabicPeriod"/>
            </a:pPr>
            <a:r>
              <a:rPr lang="en-US" sz="1800" b="1" i="0" u="sng" dirty="0">
                <a:solidFill>
                  <a:srgbClr val="0D0D0D"/>
                </a:solidFill>
                <a:effectLst/>
                <a:latin typeface="+mn-lt"/>
              </a:rPr>
              <a:t>Adoption Rate</a:t>
            </a:r>
            <a:r>
              <a:rPr lang="en-US" sz="1800" i="0" dirty="0">
                <a:solidFill>
                  <a:srgbClr val="0D0D0D"/>
                </a:solidFill>
                <a:effectLst/>
                <a:latin typeface="+mn-lt"/>
              </a:rPr>
              <a:t>: </a:t>
            </a:r>
            <a:r>
              <a:rPr lang="en-US" sz="1800" b="1" i="1" dirty="0">
                <a:solidFill>
                  <a:srgbClr val="1D41D5"/>
                </a:solidFill>
                <a:effectLst/>
                <a:latin typeface="+mn-lt"/>
              </a:rPr>
              <a:t>Track the adoption rate </a:t>
            </a:r>
            <a:r>
              <a:rPr lang="en-US" sz="1800" i="1" dirty="0">
                <a:solidFill>
                  <a:srgbClr val="0D0D0D"/>
                </a:solidFill>
                <a:effectLst/>
                <a:latin typeface="+mn-lt"/>
              </a:rPr>
              <a:t>of automated financial planning tools among Amex customers to gauge their acceptance and effectiveness.</a:t>
            </a:r>
          </a:p>
          <a:p>
            <a:pPr marL="342900" indent="-342900" algn="l">
              <a:buFont typeface="Wingdings" panose="05000000000000000000" pitchFamily="2" charset="2"/>
              <a:buChar char="v"/>
            </a:pPr>
            <a:endParaRPr lang="en-US" sz="2000" dirty="0">
              <a:solidFill>
                <a:srgbClr val="0D0D0D"/>
              </a:solidFill>
              <a:effectLst/>
              <a:latin typeface="+mn-lt"/>
            </a:endParaRPr>
          </a:p>
        </p:txBody>
      </p:sp>
      <p:sp>
        <p:nvSpPr>
          <p:cNvPr id="117" name="Google Shape;117;p15"/>
          <p:cNvSpPr txBox="1"/>
          <p:nvPr/>
        </p:nvSpPr>
        <p:spPr>
          <a:xfrm>
            <a:off x="407870" y="476656"/>
            <a:ext cx="10609957" cy="379263"/>
          </a:xfrm>
          <a:prstGeom prst="rect">
            <a:avLst/>
          </a:prstGeom>
          <a:noFill/>
          <a:ln>
            <a:noFill/>
          </a:ln>
        </p:spPr>
        <p:txBody>
          <a:bodyPr spcFirstLastPara="1" wrap="square" lIns="0"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Source Sans Pro"/>
              <a:buNone/>
            </a:pPr>
            <a:r>
              <a:rPr lang="en-US" sz="3200" b="1" i="1" u="none" strike="noStrike" cap="none" dirty="0">
                <a:solidFill>
                  <a:srgbClr val="1D41D5"/>
                </a:solidFill>
                <a:latin typeface="Source Sans Pro"/>
                <a:ea typeface="Source Sans Pro"/>
                <a:cs typeface="Source Sans Pro"/>
                <a:sym typeface="Source Sans Pro"/>
              </a:rPr>
              <a:t> </a:t>
            </a:r>
            <a:r>
              <a:rPr lang="en-US" sz="3200" i="1" dirty="0">
                <a:solidFill>
                  <a:srgbClr val="1D41D5"/>
                </a:solidFill>
                <a:effectLst>
                  <a:outerShdw blurRad="38100" dist="38100" dir="2700000" algn="tl">
                    <a:srgbClr val="000000">
                      <a:alpha val="43137"/>
                    </a:srgbClr>
                  </a:outerShdw>
                </a:effectLst>
                <a:latin typeface="+mj-lt"/>
                <a:ea typeface="Source Sans Pro"/>
                <a:cs typeface="Source Sans Pro"/>
                <a:sym typeface="Source Sans Pro"/>
              </a:rPr>
              <a:t>What are the impact metrics that one can use to analyze the effect of the solution?</a:t>
            </a:r>
            <a:endParaRPr lang="en-US" sz="3200" b="1" i="1" u="none" strike="noStrike" cap="none" dirty="0">
              <a:solidFill>
                <a:srgbClr val="1D41D5"/>
              </a:solidFill>
              <a:effectLst>
                <a:outerShdw blurRad="38100" dist="38100" dir="2700000" algn="tl">
                  <a:srgbClr val="000000">
                    <a:alpha val="43137"/>
                  </a:srgbClr>
                </a:outerShdw>
              </a:effectLst>
              <a:latin typeface="+mj-lt"/>
              <a:ea typeface="Source Sans Pro"/>
              <a:cs typeface="Source Sans Pro"/>
              <a:sym typeface="Source Sans Pro"/>
            </a:endParaRPr>
          </a:p>
        </p:txBody>
      </p:sp>
      <p:pic>
        <p:nvPicPr>
          <p:cNvPr id="2" name="Picture 1">
            <a:extLst>
              <a:ext uri="{FF2B5EF4-FFF2-40B4-BE49-F238E27FC236}">
                <a16:creationId xmlns:a16="http://schemas.microsoft.com/office/drawing/2014/main" id="{10B6559C-777C-881A-F88B-E139BE54FE4A}"/>
              </a:ext>
            </a:extLst>
          </p:cNvPr>
          <p:cNvPicPr>
            <a:picLocks noChangeAspect="1"/>
          </p:cNvPicPr>
          <p:nvPr/>
        </p:nvPicPr>
        <p:blipFill rotWithShape="1">
          <a:blip r:embed="rId3"/>
          <a:srcRect t="44328" b="9763"/>
          <a:stretch/>
        </p:blipFill>
        <p:spPr>
          <a:xfrm>
            <a:off x="0" y="6341806"/>
            <a:ext cx="12192000" cy="553668"/>
          </a:xfrm>
          <a:prstGeom prst="rect">
            <a:avLst/>
          </a:prstGeom>
        </p:spPr>
      </p:pic>
    </p:spTree>
    <p:extLst>
      <p:ext uri="{BB962C8B-B14F-4D97-AF65-F5344CB8AC3E}">
        <p14:creationId xmlns:p14="http://schemas.microsoft.com/office/powerpoint/2010/main" val="1041611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1A198E31-1D24-D024-C471-7CDDA085C024}"/>
              </a:ext>
            </a:extLst>
          </p:cNvPr>
          <p:cNvSpPr txBox="1"/>
          <p:nvPr/>
        </p:nvSpPr>
        <p:spPr>
          <a:xfrm>
            <a:off x="1015863" y="152521"/>
            <a:ext cx="9744075" cy="1283428"/>
          </a:xfrm>
          <a:prstGeom prst="rect">
            <a:avLst/>
          </a:prstGeom>
          <a:noFill/>
        </p:spPr>
        <p:txBody>
          <a:bodyPr wrap="square" rtlCol="0">
            <a:spAutoFit/>
          </a:bodyPr>
          <a:lstStyle/>
          <a:p>
            <a:pPr marL="101600" marR="0" lvl="0" algn="l" rtl="0">
              <a:lnSpc>
                <a:spcPct val="115000"/>
              </a:lnSpc>
              <a:spcBef>
                <a:spcPts val="0"/>
              </a:spcBef>
              <a:spcAft>
                <a:spcPts val="0"/>
              </a:spcAft>
              <a:buClr>
                <a:srgbClr val="FFFFFF"/>
              </a:buClr>
              <a:buSzPts val="2000"/>
            </a:pPr>
            <a:r>
              <a:rPr lang="en-US" sz="3600" i="1" dirty="0">
                <a:solidFill>
                  <a:srgbClr val="1D41D5"/>
                </a:solidFill>
                <a:effectLst>
                  <a:outerShdw blurRad="38100" dist="38100" dir="2700000" algn="tl">
                    <a:srgbClr val="000000">
                      <a:alpha val="43137"/>
                    </a:srgbClr>
                  </a:outerShdw>
                </a:effectLst>
                <a:latin typeface="+mj-lt"/>
                <a:ea typeface="Source Sans Pro"/>
                <a:cs typeface="Source Sans Pro"/>
                <a:sym typeface="Source Sans Pro"/>
              </a:rPr>
              <a:t>Frameworks/Technologies stacks to be used</a:t>
            </a:r>
            <a:endParaRPr sz="3600" i="1" u="none" strike="noStrike" cap="none" dirty="0">
              <a:solidFill>
                <a:srgbClr val="1D41D5"/>
              </a:solidFill>
              <a:effectLst>
                <a:outerShdw blurRad="38100" dist="38100" dir="2700000" algn="tl">
                  <a:srgbClr val="000000">
                    <a:alpha val="43137"/>
                  </a:srgbClr>
                </a:outerShdw>
              </a:effectLst>
              <a:latin typeface="+mj-lt"/>
              <a:ea typeface="Calibri" panose="020F0502020204030204"/>
              <a:cs typeface="Calibri" panose="020F0502020204030204"/>
              <a:sym typeface="Calibri" panose="020F0502020204030204"/>
            </a:endParaRPr>
          </a:p>
          <a:p>
            <a:endParaRPr lang="en-US" sz="3600" i="1" dirty="0">
              <a:solidFill>
                <a:srgbClr val="1D41D5"/>
              </a:solidFill>
              <a:effectLst>
                <a:outerShdw blurRad="38100" dist="38100" dir="2700000" algn="tl">
                  <a:srgbClr val="000000">
                    <a:alpha val="43137"/>
                  </a:srgbClr>
                </a:outerShdw>
              </a:effectLst>
              <a:latin typeface="+mj-lt"/>
            </a:endParaRPr>
          </a:p>
        </p:txBody>
      </p:sp>
      <p:pic>
        <p:nvPicPr>
          <p:cNvPr id="4" name="Picture 3">
            <a:extLst>
              <a:ext uri="{FF2B5EF4-FFF2-40B4-BE49-F238E27FC236}">
                <a16:creationId xmlns:a16="http://schemas.microsoft.com/office/drawing/2014/main" id="{1A0A086A-695E-452C-B591-FF58E7DAFB25}"/>
              </a:ext>
            </a:extLst>
          </p:cNvPr>
          <p:cNvPicPr>
            <a:picLocks noChangeAspect="1"/>
          </p:cNvPicPr>
          <p:nvPr/>
        </p:nvPicPr>
        <p:blipFill>
          <a:blip r:embed="rId2"/>
          <a:stretch>
            <a:fillRect/>
          </a:stretch>
        </p:blipFill>
        <p:spPr>
          <a:xfrm>
            <a:off x="483370" y="1982002"/>
            <a:ext cx="1640561" cy="1473942"/>
          </a:xfrm>
          <a:prstGeom prst="rect">
            <a:avLst/>
          </a:prstGeom>
        </p:spPr>
      </p:pic>
      <p:pic>
        <p:nvPicPr>
          <p:cNvPr id="8" name="Picture 7">
            <a:extLst>
              <a:ext uri="{FF2B5EF4-FFF2-40B4-BE49-F238E27FC236}">
                <a16:creationId xmlns:a16="http://schemas.microsoft.com/office/drawing/2014/main" id="{4DC8BD67-0BA9-C9F4-5201-76364D416742}"/>
              </a:ext>
            </a:extLst>
          </p:cNvPr>
          <p:cNvPicPr>
            <a:picLocks noChangeAspect="1"/>
          </p:cNvPicPr>
          <p:nvPr/>
        </p:nvPicPr>
        <p:blipFill>
          <a:blip r:embed="rId3"/>
          <a:stretch>
            <a:fillRect/>
          </a:stretch>
        </p:blipFill>
        <p:spPr>
          <a:xfrm>
            <a:off x="2601854" y="1476378"/>
            <a:ext cx="2978519" cy="1745226"/>
          </a:xfrm>
          <a:prstGeom prst="rect">
            <a:avLst/>
          </a:prstGeom>
        </p:spPr>
      </p:pic>
      <p:pic>
        <p:nvPicPr>
          <p:cNvPr id="11" name="Picture 10">
            <a:extLst>
              <a:ext uri="{FF2B5EF4-FFF2-40B4-BE49-F238E27FC236}">
                <a16:creationId xmlns:a16="http://schemas.microsoft.com/office/drawing/2014/main" id="{24F21745-DE0C-BCDC-959A-33CEB3ED42DB}"/>
              </a:ext>
            </a:extLst>
          </p:cNvPr>
          <p:cNvPicPr>
            <a:picLocks noChangeAspect="1"/>
          </p:cNvPicPr>
          <p:nvPr/>
        </p:nvPicPr>
        <p:blipFill>
          <a:blip r:embed="rId4"/>
          <a:stretch>
            <a:fillRect/>
          </a:stretch>
        </p:blipFill>
        <p:spPr>
          <a:xfrm>
            <a:off x="6299991" y="1337568"/>
            <a:ext cx="2423470" cy="1151085"/>
          </a:xfrm>
          <a:prstGeom prst="rect">
            <a:avLst/>
          </a:prstGeom>
        </p:spPr>
      </p:pic>
      <p:pic>
        <p:nvPicPr>
          <p:cNvPr id="12" name="Picture 11">
            <a:extLst>
              <a:ext uri="{FF2B5EF4-FFF2-40B4-BE49-F238E27FC236}">
                <a16:creationId xmlns:a16="http://schemas.microsoft.com/office/drawing/2014/main" id="{A3F069B4-6520-DDFF-11E3-D34232B13858}"/>
              </a:ext>
            </a:extLst>
          </p:cNvPr>
          <p:cNvPicPr>
            <a:picLocks noChangeAspect="1"/>
          </p:cNvPicPr>
          <p:nvPr/>
        </p:nvPicPr>
        <p:blipFill>
          <a:blip r:embed="rId5"/>
          <a:stretch>
            <a:fillRect/>
          </a:stretch>
        </p:blipFill>
        <p:spPr>
          <a:xfrm>
            <a:off x="4752053" y="2678947"/>
            <a:ext cx="3095876" cy="1981361"/>
          </a:xfrm>
          <a:prstGeom prst="rect">
            <a:avLst/>
          </a:prstGeom>
        </p:spPr>
      </p:pic>
      <p:pic>
        <p:nvPicPr>
          <p:cNvPr id="13" name="Picture 12">
            <a:extLst>
              <a:ext uri="{FF2B5EF4-FFF2-40B4-BE49-F238E27FC236}">
                <a16:creationId xmlns:a16="http://schemas.microsoft.com/office/drawing/2014/main" id="{EC60B662-691D-7222-AA82-BA1DECEFF41C}"/>
              </a:ext>
            </a:extLst>
          </p:cNvPr>
          <p:cNvPicPr>
            <a:picLocks noChangeAspect="1"/>
          </p:cNvPicPr>
          <p:nvPr/>
        </p:nvPicPr>
        <p:blipFill>
          <a:blip r:embed="rId6"/>
          <a:stretch>
            <a:fillRect/>
          </a:stretch>
        </p:blipFill>
        <p:spPr>
          <a:xfrm>
            <a:off x="8325852" y="3326871"/>
            <a:ext cx="1494050" cy="1494050"/>
          </a:xfrm>
          <a:prstGeom prst="rect">
            <a:avLst/>
          </a:prstGeom>
        </p:spPr>
      </p:pic>
      <p:pic>
        <p:nvPicPr>
          <p:cNvPr id="14" name="Picture 13">
            <a:extLst>
              <a:ext uri="{FF2B5EF4-FFF2-40B4-BE49-F238E27FC236}">
                <a16:creationId xmlns:a16="http://schemas.microsoft.com/office/drawing/2014/main" id="{C0CDAA7E-FEC2-48E1-3D65-C162F3CC8E74}"/>
              </a:ext>
            </a:extLst>
          </p:cNvPr>
          <p:cNvPicPr>
            <a:picLocks noChangeAspect="1"/>
          </p:cNvPicPr>
          <p:nvPr/>
        </p:nvPicPr>
        <p:blipFill>
          <a:blip r:embed="rId7"/>
          <a:stretch>
            <a:fillRect/>
          </a:stretch>
        </p:blipFill>
        <p:spPr>
          <a:xfrm>
            <a:off x="1015863" y="3866038"/>
            <a:ext cx="3736190" cy="922908"/>
          </a:xfrm>
          <a:prstGeom prst="rect">
            <a:avLst/>
          </a:prstGeom>
        </p:spPr>
      </p:pic>
      <p:pic>
        <p:nvPicPr>
          <p:cNvPr id="15" name="Picture 14">
            <a:extLst>
              <a:ext uri="{FF2B5EF4-FFF2-40B4-BE49-F238E27FC236}">
                <a16:creationId xmlns:a16="http://schemas.microsoft.com/office/drawing/2014/main" id="{83F624FB-9148-8BE1-3523-46AD618EF6E2}"/>
              </a:ext>
            </a:extLst>
          </p:cNvPr>
          <p:cNvPicPr>
            <a:picLocks noChangeAspect="1"/>
          </p:cNvPicPr>
          <p:nvPr/>
        </p:nvPicPr>
        <p:blipFill>
          <a:blip r:embed="rId8"/>
          <a:stretch>
            <a:fillRect/>
          </a:stretch>
        </p:blipFill>
        <p:spPr>
          <a:xfrm>
            <a:off x="9316563" y="1587320"/>
            <a:ext cx="2495150" cy="1494050"/>
          </a:xfrm>
          <a:prstGeom prst="rect">
            <a:avLst/>
          </a:prstGeom>
        </p:spPr>
      </p:pic>
      <p:pic>
        <p:nvPicPr>
          <p:cNvPr id="16" name="Picture 15">
            <a:extLst>
              <a:ext uri="{FF2B5EF4-FFF2-40B4-BE49-F238E27FC236}">
                <a16:creationId xmlns:a16="http://schemas.microsoft.com/office/drawing/2014/main" id="{7C1BF9F7-1D93-4DBE-B7BF-456793C352E0}"/>
              </a:ext>
            </a:extLst>
          </p:cNvPr>
          <p:cNvPicPr>
            <a:picLocks noChangeAspect="1"/>
          </p:cNvPicPr>
          <p:nvPr/>
        </p:nvPicPr>
        <p:blipFill rotWithShape="1">
          <a:blip r:embed="rId9"/>
          <a:srcRect t="44328" b="9763"/>
          <a:stretch/>
        </p:blipFill>
        <p:spPr>
          <a:xfrm>
            <a:off x="0" y="6331974"/>
            <a:ext cx="12192000" cy="553668"/>
          </a:xfrm>
          <a:prstGeom prst="rect">
            <a:avLst/>
          </a:prstGeom>
        </p:spPr>
      </p:pic>
    </p:spTree>
    <p:extLst>
      <p:ext uri="{BB962C8B-B14F-4D97-AF65-F5344CB8AC3E}">
        <p14:creationId xmlns:p14="http://schemas.microsoft.com/office/powerpoint/2010/main" val="3482229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2;p16">
            <a:extLst>
              <a:ext uri="{FF2B5EF4-FFF2-40B4-BE49-F238E27FC236}">
                <a16:creationId xmlns:a16="http://schemas.microsoft.com/office/drawing/2014/main" id="{C05EB79E-195B-D80A-71B4-1EBA0E53AF7B}"/>
              </a:ext>
            </a:extLst>
          </p:cNvPr>
          <p:cNvSpPr txBox="1"/>
          <p:nvPr/>
        </p:nvSpPr>
        <p:spPr>
          <a:xfrm>
            <a:off x="825908" y="937722"/>
            <a:ext cx="11225576" cy="4178731"/>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chemeClr val="dk1"/>
              </a:buClr>
              <a:buSzPts val="2000"/>
              <a:buFont typeface="Source Sans Pro"/>
              <a:buNone/>
            </a:pPr>
            <a:endParaRPr lang="en-US" sz="1600" b="0" i="1" u="none" strike="noStrike" cap="none" dirty="0">
              <a:solidFill>
                <a:schemeClr val="tx1"/>
              </a:solidFill>
              <a:latin typeface="+mn-lt"/>
              <a:ea typeface="Source Sans Pro"/>
              <a:cs typeface="Source Sans Pro"/>
              <a:sym typeface="Source Sans Pro"/>
            </a:endParaRPr>
          </a:p>
          <a:p>
            <a:pPr marL="0" marR="0" lvl="0" indent="0" algn="l" rtl="0">
              <a:lnSpc>
                <a:spcPct val="110000"/>
              </a:lnSpc>
              <a:spcBef>
                <a:spcPts val="0"/>
              </a:spcBef>
              <a:spcAft>
                <a:spcPts val="0"/>
              </a:spcAft>
              <a:buClr>
                <a:schemeClr val="dk1"/>
              </a:buClr>
              <a:buSzPts val="2000"/>
              <a:buFont typeface="Source Sans Pro"/>
              <a:buNone/>
            </a:pPr>
            <a:r>
              <a:rPr lang="en-US" sz="1800" i="1" u="none" strike="noStrike" cap="none" dirty="0">
                <a:solidFill>
                  <a:schemeClr val="tx1"/>
                </a:solidFill>
                <a:latin typeface="+mn-lt"/>
                <a:ea typeface="Source Sans Pro"/>
                <a:cs typeface="Source Sans Pro"/>
                <a:sym typeface="Source Sans Pro"/>
              </a:rPr>
              <a:t>1. Develop machine learning algorithms using</a:t>
            </a:r>
            <a:r>
              <a:rPr lang="en-US" sz="1800" b="1" i="1" u="none" strike="noStrike" cap="none" dirty="0">
                <a:solidFill>
                  <a:srgbClr val="0766D4"/>
                </a:solidFill>
                <a:latin typeface="+mn-lt"/>
                <a:ea typeface="Source Sans Pro"/>
                <a:cs typeface="Source Sans Pro"/>
                <a:sym typeface="Source Sans Pro"/>
              </a:rPr>
              <a:t> TensorFlow </a:t>
            </a:r>
            <a:r>
              <a:rPr lang="en-US" sz="1800" i="1" u="none" strike="noStrike" cap="none" dirty="0">
                <a:solidFill>
                  <a:schemeClr val="tx1"/>
                </a:solidFill>
                <a:latin typeface="+mn-lt"/>
                <a:ea typeface="Source Sans Pro"/>
                <a:cs typeface="Source Sans Pro"/>
                <a:sym typeface="Source Sans Pro"/>
              </a:rPr>
              <a:t>to </a:t>
            </a:r>
            <a:r>
              <a:rPr lang="en-US" sz="1800" b="1" i="1" u="none" strike="noStrike" cap="none" dirty="0">
                <a:solidFill>
                  <a:srgbClr val="0766D4"/>
                </a:solidFill>
                <a:latin typeface="+mn-lt"/>
                <a:ea typeface="Source Sans Pro"/>
                <a:cs typeface="Source Sans Pro"/>
                <a:sym typeface="Source Sans Pro"/>
              </a:rPr>
              <a:t>analyze users' financial data</a:t>
            </a:r>
            <a:r>
              <a:rPr lang="en-US" sz="1800" i="1" u="none" strike="noStrike" cap="none" dirty="0">
                <a:solidFill>
                  <a:schemeClr val="tx1"/>
                </a:solidFill>
                <a:latin typeface="+mn-lt"/>
                <a:ea typeface="Source Sans Pro"/>
                <a:cs typeface="Source Sans Pro"/>
                <a:sym typeface="Source Sans Pro"/>
              </a:rPr>
              <a:t>, identifying patterns and trends to understand their financial goals </a:t>
            </a:r>
            <a:r>
              <a:rPr lang="en-US" sz="1800" i="1" dirty="0">
                <a:solidFill>
                  <a:schemeClr val="tx1"/>
                </a:solidFill>
                <a:latin typeface="+mn-lt"/>
                <a:ea typeface="Source Sans Pro"/>
                <a:cs typeface="Source Sans Pro"/>
                <a:sym typeface="Source Sans Pro"/>
              </a:rPr>
              <a:t>and</a:t>
            </a:r>
            <a:r>
              <a:rPr lang="en-US" sz="1800" i="1" dirty="0">
                <a:effectLst/>
                <a:latin typeface="+mn-lt"/>
                <a:ea typeface="Calibri" panose="020F0502020204030204" pitchFamily="34" charset="0"/>
                <a:cs typeface="Kalinga" panose="020B0502040204020203" pitchFamily="34" charset="0"/>
              </a:rPr>
              <a:t> </a:t>
            </a:r>
            <a:r>
              <a:rPr lang="en-US" sz="1800" b="1" i="1" dirty="0">
                <a:solidFill>
                  <a:srgbClr val="0766D4"/>
                </a:solidFill>
                <a:effectLst/>
                <a:latin typeface="+mn-lt"/>
                <a:ea typeface="Calibri" panose="020F0502020204030204" pitchFamily="34" charset="0"/>
                <a:cs typeface="Kalinga" panose="020B0502040204020203" pitchFamily="34" charset="0"/>
              </a:rPr>
              <a:t>recommend personalized strategies</a:t>
            </a:r>
            <a:r>
              <a:rPr lang="en-US" sz="1800" i="1" dirty="0">
                <a:effectLst/>
                <a:latin typeface="+mn-lt"/>
                <a:ea typeface="Calibri" panose="020F0502020204030204" pitchFamily="34" charset="0"/>
                <a:cs typeface="Kalinga" panose="020B0502040204020203" pitchFamily="34" charset="0"/>
              </a:rPr>
              <a:t>. </a:t>
            </a:r>
            <a:r>
              <a:rPr lang="en-US" sz="1800" i="1" dirty="0">
                <a:solidFill>
                  <a:srgbClr val="0D0D0D"/>
                </a:solidFill>
                <a:effectLst/>
                <a:latin typeface="+mn-lt"/>
                <a:ea typeface="Calibri" panose="020F0502020204030204" pitchFamily="34" charset="0"/>
              </a:rPr>
              <a:t>Receive </a:t>
            </a:r>
            <a:r>
              <a:rPr lang="en-US" sz="1800" b="1" i="1" dirty="0">
                <a:solidFill>
                  <a:srgbClr val="0766D4"/>
                </a:solidFill>
                <a:effectLst/>
                <a:latin typeface="+mn-lt"/>
                <a:ea typeface="Calibri" panose="020F0502020204030204" pitchFamily="34" charset="0"/>
              </a:rPr>
              <a:t>timely reminders </a:t>
            </a:r>
            <a:r>
              <a:rPr lang="en-US" sz="1800" i="1" dirty="0">
                <a:solidFill>
                  <a:srgbClr val="0D0D0D"/>
                </a:solidFill>
                <a:effectLst/>
                <a:latin typeface="+mn-lt"/>
                <a:ea typeface="Calibri" panose="020F0502020204030204" pitchFamily="34" charset="0"/>
              </a:rPr>
              <a:t>for bill payments, savings targets, and investment opportunities, and update Calander helping user stay organized </a:t>
            </a:r>
          </a:p>
          <a:p>
            <a:pPr marL="0" marR="0" lvl="0" indent="0" algn="l" rtl="0">
              <a:lnSpc>
                <a:spcPct val="110000"/>
              </a:lnSpc>
              <a:spcBef>
                <a:spcPts val="0"/>
              </a:spcBef>
              <a:spcAft>
                <a:spcPts val="0"/>
              </a:spcAft>
              <a:buClr>
                <a:schemeClr val="dk1"/>
              </a:buClr>
              <a:buSzPts val="2000"/>
              <a:buFont typeface="Source Sans Pro"/>
              <a:buNone/>
            </a:pPr>
            <a:endParaRPr lang="en-US" sz="1800" i="1" u="none" strike="noStrike" cap="none" dirty="0">
              <a:solidFill>
                <a:srgbClr val="0D0D0D"/>
              </a:solidFill>
              <a:latin typeface="+mn-lt"/>
              <a:ea typeface="Calibri" panose="020F0502020204030204" pitchFamily="34" charset="0"/>
              <a:cs typeface="Source Sans Pro"/>
              <a:sym typeface="Source Sans Pro"/>
            </a:endParaRPr>
          </a:p>
          <a:p>
            <a:pPr marL="0" marR="0" lvl="0" indent="0" algn="l" rtl="0">
              <a:lnSpc>
                <a:spcPct val="110000"/>
              </a:lnSpc>
              <a:spcBef>
                <a:spcPts val="0"/>
              </a:spcBef>
              <a:spcAft>
                <a:spcPts val="0"/>
              </a:spcAft>
              <a:buClr>
                <a:schemeClr val="dk1"/>
              </a:buClr>
              <a:buSzPts val="2000"/>
              <a:buFont typeface="Source Sans Pro"/>
              <a:buNone/>
            </a:pPr>
            <a:r>
              <a:rPr lang="en-US" sz="1800" i="1" u="none" strike="noStrike" cap="none" dirty="0">
                <a:solidFill>
                  <a:schemeClr val="tx1"/>
                </a:solidFill>
                <a:latin typeface="+mn-lt"/>
                <a:ea typeface="Source Sans Pro"/>
                <a:cs typeface="Source Sans Pro"/>
                <a:sym typeface="Source Sans Pro"/>
              </a:rPr>
              <a:t>2. Implement budget tracking, goal setting, investment portfolio management, and retirement </a:t>
            </a:r>
            <a:r>
              <a:rPr lang="en-US" sz="1800" i="1" u="none" strike="noStrike" cap="none" dirty="0">
                <a:solidFill>
                  <a:srgbClr val="0766D4"/>
                </a:solidFill>
                <a:latin typeface="+mn-lt"/>
                <a:ea typeface="Source Sans Pro"/>
                <a:cs typeface="Source Sans Pro"/>
                <a:sym typeface="Source Sans Pro"/>
              </a:rPr>
              <a:t>planning </a:t>
            </a:r>
            <a:r>
              <a:rPr lang="en-US" sz="1800" b="1" i="1" u="none" strike="noStrike" cap="none" dirty="0">
                <a:solidFill>
                  <a:srgbClr val="0766D4"/>
                </a:solidFill>
                <a:latin typeface="+mn-lt"/>
                <a:ea typeface="Source Sans Pro"/>
                <a:cs typeface="Source Sans Pro"/>
                <a:sym typeface="Source Sans Pro"/>
              </a:rPr>
              <a:t>dashboard features </a:t>
            </a:r>
            <a:r>
              <a:rPr lang="en-US" sz="1800" i="1" u="none" strike="noStrike" cap="none" dirty="0">
                <a:solidFill>
                  <a:schemeClr val="tx1"/>
                </a:solidFill>
                <a:latin typeface="+mn-lt"/>
                <a:ea typeface="Source Sans Pro"/>
                <a:cs typeface="Source Sans Pro"/>
                <a:sym typeface="Source Sans Pro"/>
              </a:rPr>
              <a:t>using web development technologies like </a:t>
            </a:r>
            <a:r>
              <a:rPr lang="en-US" sz="1800" b="1" i="1" u="none" strike="noStrike" cap="none" dirty="0">
                <a:solidFill>
                  <a:srgbClr val="0766D4"/>
                </a:solidFill>
                <a:latin typeface="+mn-lt"/>
                <a:ea typeface="Source Sans Pro"/>
                <a:cs typeface="Source Sans Pro"/>
                <a:sym typeface="Source Sans Pro"/>
              </a:rPr>
              <a:t>HTML/CSS </a:t>
            </a:r>
            <a:r>
              <a:rPr lang="en-US" sz="1800" b="1" i="1" dirty="0">
                <a:solidFill>
                  <a:srgbClr val="0766D4"/>
                </a:solidFill>
                <a:latin typeface="+mn-lt"/>
                <a:ea typeface="Source Sans Pro"/>
                <a:cs typeface="Source Sans Pro"/>
                <a:sym typeface="Source Sans Pro"/>
              </a:rPr>
              <a:t>,</a:t>
            </a:r>
            <a:r>
              <a:rPr lang="en-US" sz="1800" b="1" i="1" u="none" strike="noStrike" cap="none" dirty="0">
                <a:solidFill>
                  <a:srgbClr val="0766D4"/>
                </a:solidFill>
                <a:latin typeface="+mn-lt"/>
                <a:ea typeface="Source Sans Pro"/>
                <a:cs typeface="Source Sans Pro"/>
                <a:sym typeface="Source Sans Pro"/>
              </a:rPr>
              <a:t>JavaScript , React </a:t>
            </a:r>
            <a:r>
              <a:rPr lang="en-US" sz="1800" i="1" u="none" strike="noStrike" cap="none" dirty="0">
                <a:solidFill>
                  <a:schemeClr val="tx1"/>
                </a:solidFill>
                <a:latin typeface="+mn-lt"/>
                <a:ea typeface="Source Sans Pro"/>
                <a:cs typeface="Source Sans Pro"/>
                <a:sym typeface="Source Sans Pro"/>
              </a:rPr>
              <a:t>for user interaction. </a:t>
            </a:r>
            <a:r>
              <a:rPr lang="en-US" sz="1800" i="1" dirty="0">
                <a:solidFill>
                  <a:schemeClr val="tx1"/>
                </a:solidFill>
                <a:latin typeface="+mn-lt"/>
                <a:ea typeface="Source Sans Pro"/>
                <a:cs typeface="Source Sans Pro"/>
                <a:sym typeface="Source Sans Pro"/>
              </a:rPr>
              <a:t> </a:t>
            </a:r>
            <a:r>
              <a:rPr lang="en-US" sz="1800" i="1" u="none" strike="noStrike" cap="none" dirty="0">
                <a:solidFill>
                  <a:schemeClr val="tx1"/>
                </a:solidFill>
                <a:latin typeface="+mn-lt"/>
                <a:ea typeface="Source Sans Pro"/>
                <a:cs typeface="Source Sans Pro"/>
                <a:sym typeface="Source Sans Pro"/>
              </a:rPr>
              <a:t>We employ the robust combination of </a:t>
            </a:r>
            <a:r>
              <a:rPr lang="en-US" sz="1800" b="1" i="1" u="none" strike="noStrike" cap="none" dirty="0">
                <a:solidFill>
                  <a:srgbClr val="0766D4"/>
                </a:solidFill>
                <a:latin typeface="+mn-lt"/>
                <a:ea typeface="Source Sans Pro"/>
                <a:cs typeface="Source Sans Pro"/>
                <a:sym typeface="Source Sans Pro"/>
              </a:rPr>
              <a:t>MySQL</a:t>
            </a:r>
            <a:r>
              <a:rPr lang="en-US" sz="1800" b="1" i="1" u="none" strike="noStrike" cap="none" dirty="0">
                <a:solidFill>
                  <a:schemeClr val="tx1"/>
                </a:solidFill>
                <a:latin typeface="+mn-lt"/>
                <a:ea typeface="Source Sans Pro"/>
                <a:cs typeface="Source Sans Pro"/>
                <a:sym typeface="Source Sans Pro"/>
              </a:rPr>
              <a:t> </a:t>
            </a:r>
            <a:r>
              <a:rPr lang="en-US" sz="1800" i="1" u="none" strike="noStrike" cap="none" dirty="0">
                <a:solidFill>
                  <a:schemeClr val="tx1"/>
                </a:solidFill>
                <a:latin typeface="+mn-lt"/>
                <a:ea typeface="Source Sans Pro"/>
                <a:cs typeface="Source Sans Pro"/>
                <a:sym typeface="Source Sans Pro"/>
              </a:rPr>
              <a:t>and</a:t>
            </a:r>
            <a:r>
              <a:rPr lang="en-US" sz="1800" i="1" u="none" strike="noStrike" cap="none" dirty="0">
                <a:solidFill>
                  <a:srgbClr val="0766D4"/>
                </a:solidFill>
                <a:latin typeface="+mn-lt"/>
                <a:ea typeface="Source Sans Pro"/>
                <a:cs typeface="Source Sans Pro"/>
                <a:sym typeface="Source Sans Pro"/>
              </a:rPr>
              <a:t> </a:t>
            </a:r>
            <a:r>
              <a:rPr lang="en-US" sz="1800" b="1" i="1" dirty="0">
                <a:solidFill>
                  <a:srgbClr val="0766D4"/>
                </a:solidFill>
                <a:latin typeface="+mn-lt"/>
                <a:ea typeface="Source Sans Pro"/>
                <a:cs typeface="Source Sans Pro"/>
                <a:sym typeface="Source Sans Pro"/>
              </a:rPr>
              <a:t>MongoDB</a:t>
            </a:r>
            <a:r>
              <a:rPr lang="en-US" sz="1800" i="1" u="none" strike="noStrike" cap="none" dirty="0">
                <a:solidFill>
                  <a:srgbClr val="0766D4"/>
                </a:solidFill>
                <a:latin typeface="+mn-lt"/>
                <a:ea typeface="Source Sans Pro"/>
                <a:cs typeface="Source Sans Pro"/>
                <a:sym typeface="Source Sans Pro"/>
              </a:rPr>
              <a:t> </a:t>
            </a:r>
            <a:r>
              <a:rPr lang="en-US" sz="1800" i="1" u="none" strike="noStrike" cap="none" dirty="0">
                <a:solidFill>
                  <a:schemeClr val="tx1"/>
                </a:solidFill>
                <a:latin typeface="+mn-lt"/>
                <a:ea typeface="Source Sans Pro"/>
                <a:cs typeface="Source Sans Pro"/>
                <a:sym typeface="Source Sans Pro"/>
              </a:rPr>
              <a:t>to </a:t>
            </a:r>
            <a:r>
              <a:rPr lang="en-US" sz="1800" b="1" i="1" u="none" strike="noStrike" cap="none" dirty="0">
                <a:solidFill>
                  <a:srgbClr val="0766D4"/>
                </a:solidFill>
                <a:latin typeface="+mn-lt"/>
                <a:ea typeface="Source Sans Pro"/>
                <a:cs typeface="Source Sans Pro"/>
                <a:sym typeface="Source Sans Pro"/>
              </a:rPr>
              <a:t>maintain our user database</a:t>
            </a:r>
            <a:r>
              <a:rPr lang="en-US" sz="1800" i="1" u="none" strike="noStrike" cap="none" dirty="0">
                <a:solidFill>
                  <a:srgbClr val="0766D4"/>
                </a:solidFill>
                <a:latin typeface="+mn-lt"/>
                <a:ea typeface="Source Sans Pro"/>
                <a:cs typeface="Source Sans Pro"/>
                <a:sym typeface="Source Sans Pro"/>
              </a:rPr>
              <a:t> </a:t>
            </a:r>
            <a:r>
              <a:rPr lang="en-US" sz="1800" i="1" u="none" strike="noStrike" cap="none" dirty="0">
                <a:solidFill>
                  <a:schemeClr val="tx1"/>
                </a:solidFill>
                <a:latin typeface="+mn-lt"/>
                <a:ea typeface="Source Sans Pro"/>
                <a:cs typeface="Source Sans Pro"/>
                <a:sym typeface="Source Sans Pro"/>
              </a:rPr>
              <a:t>in the backend.</a:t>
            </a:r>
          </a:p>
          <a:p>
            <a:pPr marL="0" marR="0" lvl="0" indent="0" algn="l" rtl="0">
              <a:lnSpc>
                <a:spcPct val="110000"/>
              </a:lnSpc>
              <a:spcBef>
                <a:spcPts val="1800"/>
              </a:spcBef>
              <a:spcAft>
                <a:spcPts val="0"/>
              </a:spcAft>
              <a:buClr>
                <a:srgbClr val="F9AE91"/>
              </a:buClr>
              <a:buSzPts val="2000"/>
              <a:buFont typeface="Source Sans Pro"/>
              <a:buNone/>
            </a:pPr>
            <a:r>
              <a:rPr lang="en-US" sz="1800" i="1" u="none" strike="noStrike" cap="none" dirty="0">
                <a:solidFill>
                  <a:schemeClr val="tx1"/>
                </a:solidFill>
                <a:latin typeface="+mn-lt"/>
                <a:ea typeface="Source Sans Pro"/>
                <a:cs typeface="Source Sans Pro"/>
                <a:sym typeface="Source Sans Pro"/>
              </a:rPr>
              <a:t>3. Integrate user-friendly interfaces for seamless input of financial data, goal setting, and using </a:t>
            </a:r>
            <a:r>
              <a:rPr lang="en-US" sz="1800" b="1" i="1" u="none" strike="noStrike" cap="none" dirty="0">
                <a:solidFill>
                  <a:srgbClr val="0766D4"/>
                </a:solidFill>
                <a:latin typeface="+mn-lt"/>
                <a:ea typeface="Source Sans Pro"/>
                <a:cs typeface="Source Sans Pro"/>
                <a:sym typeface="Source Sans Pro"/>
              </a:rPr>
              <a:t>Python</a:t>
            </a:r>
            <a:r>
              <a:rPr lang="en-US" sz="1800" i="1" u="none" strike="noStrike" cap="none" dirty="0">
                <a:solidFill>
                  <a:schemeClr val="tx1"/>
                </a:solidFill>
                <a:latin typeface="+mn-lt"/>
                <a:ea typeface="Source Sans Pro"/>
                <a:cs typeface="Source Sans Pro"/>
                <a:sym typeface="Source Sans Pro"/>
              </a:rPr>
              <a:t> for </a:t>
            </a:r>
            <a:r>
              <a:rPr lang="en-US" sz="1800" b="1" i="1" u="none" strike="noStrike" cap="none" dirty="0">
                <a:solidFill>
                  <a:srgbClr val="0766D4"/>
                </a:solidFill>
                <a:latin typeface="+mn-lt"/>
                <a:ea typeface="Source Sans Pro"/>
                <a:cs typeface="Source Sans Pro"/>
                <a:sym typeface="Source Sans Pro"/>
              </a:rPr>
              <a:t>data analytics</a:t>
            </a:r>
            <a:r>
              <a:rPr lang="en-US" sz="1800" b="1" i="1" u="none" strike="noStrike" cap="none" dirty="0">
                <a:solidFill>
                  <a:schemeClr val="tx1"/>
                </a:solidFill>
                <a:latin typeface="+mn-lt"/>
                <a:ea typeface="Source Sans Pro"/>
                <a:cs typeface="Source Sans Pro"/>
                <a:sym typeface="Source Sans Pro"/>
              </a:rPr>
              <a:t> </a:t>
            </a:r>
            <a:r>
              <a:rPr lang="en-US" sz="1800" i="1" u="none" strike="noStrike" cap="none" dirty="0">
                <a:solidFill>
                  <a:schemeClr val="tx1"/>
                </a:solidFill>
                <a:latin typeface="+mn-lt"/>
                <a:ea typeface="Source Sans Pro"/>
                <a:cs typeface="Source Sans Pro"/>
                <a:sym typeface="Source Sans Pro"/>
              </a:rPr>
              <a:t>gives visual progress monitoring via plotting graphs, ensuring ease of use and accessibility for users.</a:t>
            </a:r>
          </a:p>
          <a:p>
            <a:pPr marL="0" marR="0" lvl="0" indent="0" algn="l" rtl="0">
              <a:lnSpc>
                <a:spcPct val="110000"/>
              </a:lnSpc>
              <a:spcBef>
                <a:spcPts val="1800"/>
              </a:spcBef>
              <a:spcAft>
                <a:spcPts val="0"/>
              </a:spcAft>
              <a:buClr>
                <a:srgbClr val="F9AE91"/>
              </a:buClr>
              <a:buSzPts val="2000"/>
              <a:buFont typeface="Source Sans Pro"/>
              <a:buNone/>
            </a:pPr>
            <a:r>
              <a:rPr lang="en-US" sz="1800" i="1" u="none" strike="noStrike" cap="none" dirty="0">
                <a:solidFill>
                  <a:schemeClr val="tx1"/>
                </a:solidFill>
                <a:latin typeface="+mn-lt"/>
                <a:ea typeface="Source Sans Pro"/>
                <a:cs typeface="Source Sans Pro"/>
                <a:sym typeface="Source Sans Pro"/>
              </a:rPr>
              <a:t>4. Keeping in mind the AI algorithms have access to user data, data privacy, security and authentication need to be ensured by implementing robust authentication and</a:t>
            </a:r>
            <a:r>
              <a:rPr lang="en-US" sz="1800" b="1" i="1" u="none" strike="noStrike" cap="none" dirty="0">
                <a:solidFill>
                  <a:schemeClr val="tx1"/>
                </a:solidFill>
                <a:latin typeface="+mn-lt"/>
                <a:ea typeface="Source Sans Pro"/>
                <a:cs typeface="Source Sans Pro"/>
                <a:sym typeface="Source Sans Pro"/>
              </a:rPr>
              <a:t> </a:t>
            </a:r>
            <a:r>
              <a:rPr lang="en-US" sz="1800" b="1" i="1" u="none" strike="noStrike" cap="none" dirty="0">
                <a:solidFill>
                  <a:srgbClr val="0766D4"/>
                </a:solidFill>
                <a:latin typeface="+mn-lt"/>
                <a:ea typeface="Source Sans Pro"/>
                <a:cs typeface="Source Sans Pro"/>
                <a:sym typeface="Source Sans Pro"/>
              </a:rPr>
              <a:t>end-to –end encryption </a:t>
            </a:r>
            <a:r>
              <a:rPr lang="en-US" sz="1800" i="1" u="none" strike="noStrike" cap="none" dirty="0">
                <a:solidFill>
                  <a:schemeClr val="tx1"/>
                </a:solidFill>
                <a:latin typeface="+mn-lt"/>
                <a:ea typeface="Source Sans Pro"/>
                <a:cs typeface="Source Sans Pro"/>
                <a:sym typeface="Source Sans Pro"/>
              </a:rPr>
              <a:t>mechanisms, leveraging cloud computing platforms like </a:t>
            </a:r>
            <a:r>
              <a:rPr lang="en-US" sz="1800" b="1" i="1" u="none" strike="noStrike" cap="none" dirty="0">
                <a:solidFill>
                  <a:srgbClr val="0766D4"/>
                </a:solidFill>
                <a:latin typeface="+mn-lt"/>
                <a:ea typeface="Source Sans Pro"/>
                <a:cs typeface="Source Sans Pro"/>
                <a:sym typeface="Source Sans Pro"/>
              </a:rPr>
              <a:t>Azure</a:t>
            </a:r>
            <a:r>
              <a:rPr lang="en-US" sz="1800" i="1" u="none" strike="noStrike" cap="none" dirty="0">
                <a:solidFill>
                  <a:schemeClr val="tx1"/>
                </a:solidFill>
                <a:latin typeface="+mn-lt"/>
                <a:ea typeface="Source Sans Pro"/>
                <a:cs typeface="Source Sans Pro"/>
                <a:sym typeface="Source Sans Pro"/>
              </a:rPr>
              <a:t> for </a:t>
            </a:r>
            <a:r>
              <a:rPr lang="en-US" sz="1800" b="1" i="1" u="none" strike="noStrike" cap="none" dirty="0">
                <a:solidFill>
                  <a:srgbClr val="0766D4"/>
                </a:solidFill>
                <a:latin typeface="+mn-lt"/>
                <a:ea typeface="Source Sans Pro"/>
                <a:cs typeface="Source Sans Pro"/>
                <a:sym typeface="Source Sans Pro"/>
              </a:rPr>
              <a:t>secure data storage </a:t>
            </a:r>
            <a:r>
              <a:rPr lang="en-US" sz="1800" i="1" u="none" strike="noStrike" cap="none" dirty="0">
                <a:solidFill>
                  <a:schemeClr val="tx1"/>
                </a:solidFill>
                <a:latin typeface="+mn-lt"/>
                <a:ea typeface="Source Sans Pro"/>
                <a:cs typeface="Source Sans Pro"/>
                <a:sym typeface="Source Sans Pro"/>
              </a:rPr>
              <a:t>and management</a:t>
            </a:r>
            <a:r>
              <a:rPr lang="en-US" sz="1800" i="1" u="none" strike="noStrike" cap="none" dirty="0">
                <a:gradFill>
                  <a:gsLst>
                    <a:gs pos="0">
                      <a:srgbClr val="007BD3"/>
                    </a:gs>
                    <a:gs pos="100000">
                      <a:srgbClr val="034373"/>
                    </a:gs>
                  </a:gsLst>
                  <a:lin scaled="0"/>
                </a:gradFill>
                <a:latin typeface="+mn-lt"/>
                <a:ea typeface="Source Sans Pro"/>
                <a:cs typeface="Source Sans Pro"/>
                <a:sym typeface="Source Sans Pro"/>
              </a:rPr>
              <a:t>.</a:t>
            </a:r>
          </a:p>
        </p:txBody>
      </p:sp>
      <p:sp>
        <p:nvSpPr>
          <p:cNvPr id="3" name="Google Shape;123;p16">
            <a:extLst>
              <a:ext uri="{FF2B5EF4-FFF2-40B4-BE49-F238E27FC236}">
                <a16:creationId xmlns:a16="http://schemas.microsoft.com/office/drawing/2014/main" id="{DAAFF170-B987-B5BE-C33C-8D2796D4D656}"/>
              </a:ext>
            </a:extLst>
          </p:cNvPr>
          <p:cNvSpPr txBox="1"/>
          <p:nvPr/>
        </p:nvSpPr>
        <p:spPr>
          <a:xfrm>
            <a:off x="442454" y="655494"/>
            <a:ext cx="10923638" cy="379263"/>
          </a:xfrm>
          <a:prstGeom prst="rect">
            <a:avLst/>
          </a:prstGeom>
          <a:noFill/>
          <a:ln>
            <a:noFill/>
          </a:ln>
        </p:spPr>
        <p:txBody>
          <a:bodyPr spcFirstLastPara="1" wrap="square" lIns="0" tIns="45700" rIns="91425" bIns="45700" anchor="ctr" anchorCtr="0">
            <a:noAutofit/>
          </a:bodyPr>
          <a:lstStyle/>
          <a:p>
            <a:pPr>
              <a:buClr>
                <a:schemeClr val="dk1"/>
              </a:buClr>
              <a:buSzPts val="2400"/>
            </a:pPr>
            <a:r>
              <a:rPr lang="en-US" sz="3200" i="1" dirty="0">
                <a:solidFill>
                  <a:srgbClr val="1D41D5"/>
                </a:solidFill>
                <a:effectLst>
                  <a:outerShdw blurRad="38100" dist="38100" dir="2700000" algn="tl">
                    <a:srgbClr val="000000">
                      <a:alpha val="43137"/>
                    </a:srgbClr>
                  </a:outerShdw>
                </a:effectLst>
                <a:latin typeface="+mj-lt"/>
                <a:ea typeface="Source Sans Pro"/>
                <a:cs typeface="Source Sans Pro"/>
                <a:sym typeface="Source Sans Pro"/>
              </a:rPr>
              <a:t>Assumptions, constraints, and solution decision points (Reason behind choosing a technology)</a:t>
            </a:r>
            <a:endParaRPr lang="en-US" sz="3200" b="0" i="1" u="none" strike="noStrike" cap="none" dirty="0">
              <a:solidFill>
                <a:srgbClr val="1D41D5"/>
              </a:solidFill>
              <a:effectLst>
                <a:outerShdw blurRad="38100" dist="38100" dir="2700000" algn="tl">
                  <a:srgbClr val="000000">
                    <a:alpha val="43137"/>
                  </a:srgbClr>
                </a:outerShdw>
              </a:effectLst>
              <a:latin typeface="+mj-lt"/>
              <a:ea typeface="Calibri" panose="020F0502020204030204"/>
              <a:cs typeface="Calibri" panose="020F0502020204030204"/>
              <a:sym typeface="Calibri" panose="020F0502020204030204"/>
            </a:endParaRPr>
          </a:p>
          <a:p>
            <a:pPr>
              <a:buClr>
                <a:schemeClr val="dk1"/>
              </a:buClr>
              <a:buSzPts val="2400"/>
            </a:pPr>
            <a:endParaRPr lang="en-US" sz="3200" b="0" i="1" u="none" strike="noStrike" cap="none" dirty="0">
              <a:solidFill>
                <a:schemeClr val="dk1"/>
              </a:solidFill>
              <a:latin typeface="+mj-lt"/>
              <a:ea typeface="Calibri" panose="020F0502020204030204"/>
              <a:cs typeface="Calibri" panose="020F0502020204030204"/>
              <a:sym typeface="Calibri" panose="020F0502020204030204"/>
            </a:endParaRPr>
          </a:p>
        </p:txBody>
      </p:sp>
      <p:pic>
        <p:nvPicPr>
          <p:cNvPr id="4" name="Picture 3">
            <a:extLst>
              <a:ext uri="{FF2B5EF4-FFF2-40B4-BE49-F238E27FC236}">
                <a16:creationId xmlns:a16="http://schemas.microsoft.com/office/drawing/2014/main" id="{DDA8FEB3-DEBA-9FC4-422C-4032AF1E7CAD}"/>
              </a:ext>
            </a:extLst>
          </p:cNvPr>
          <p:cNvPicPr>
            <a:picLocks noChangeAspect="1"/>
          </p:cNvPicPr>
          <p:nvPr/>
        </p:nvPicPr>
        <p:blipFill rotWithShape="1">
          <a:blip r:embed="rId2"/>
          <a:srcRect t="44328" b="9763"/>
          <a:stretch/>
        </p:blipFill>
        <p:spPr>
          <a:xfrm>
            <a:off x="0" y="6331974"/>
            <a:ext cx="12192000" cy="553668"/>
          </a:xfrm>
          <a:prstGeom prst="rect">
            <a:avLst/>
          </a:prstGeom>
        </p:spPr>
      </p:pic>
    </p:spTree>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1069</TotalTime>
  <Words>2058</Words>
  <Application>Microsoft Office PowerPoint</Application>
  <PresentationFormat>Widescreen</PresentationFormat>
  <Paragraphs>153</Paragraphs>
  <Slides>19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 Rounded MT Bold</vt:lpstr>
      <vt:lpstr>Calibri</vt:lpstr>
      <vt:lpstr>Consolas</vt:lpstr>
      <vt:lpstr>Noto Sans Symbols</vt:lpstr>
      <vt:lpstr>Source Sans Pro</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SMRUTEE</dc:creator>
  <cp:lastModifiedBy>SMRUTEE BEHERA</cp:lastModifiedBy>
  <cp:revision>5</cp:revision>
  <dcterms:created xsi:type="dcterms:W3CDTF">2024-04-27T11:43:00Z</dcterms:created>
  <dcterms:modified xsi:type="dcterms:W3CDTF">2024-05-05T13:07:33Z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9EF0FA499FE84514B8FA47D29CB42CBF_13</vt:lpwstr>
  </property>
  <property fmtid="{D5CDD505-2E9C-101B-9397-08002B2CF9AE}" pid="3" name="KSOProductBuildVer">
    <vt:lpwstr>1033-12.2.0.16731</vt:lpwstr>
  </property>
</Properties>
</file>